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60" r:id="rId4"/>
    <p:sldId id="259" r:id="rId5"/>
    <p:sldId id="261" r:id="rId6"/>
    <p:sldId id="264" r:id="rId7"/>
    <p:sldId id="265" r:id="rId8"/>
    <p:sldId id="262" r:id="rId9"/>
    <p:sldId id="266" r:id="rId10"/>
    <p:sldId id="272" r:id="rId11"/>
    <p:sldId id="301" r:id="rId12"/>
    <p:sldId id="302" r:id="rId13"/>
    <p:sldId id="267" r:id="rId14"/>
    <p:sldId id="268" r:id="rId15"/>
    <p:sldId id="270" r:id="rId16"/>
    <p:sldId id="271" r:id="rId17"/>
    <p:sldId id="273" r:id="rId18"/>
    <p:sldId id="277" r:id="rId19"/>
    <p:sldId id="274" r:id="rId20"/>
    <p:sldId id="275" r:id="rId21"/>
    <p:sldId id="276" r:id="rId22"/>
    <p:sldId id="278" r:id="rId23"/>
    <p:sldId id="263" r:id="rId24"/>
    <p:sldId id="279" r:id="rId25"/>
    <p:sldId id="282" r:id="rId26"/>
    <p:sldId id="281" r:id="rId27"/>
    <p:sldId id="303" r:id="rId28"/>
    <p:sldId id="283" r:id="rId29"/>
    <p:sldId id="284" r:id="rId30"/>
    <p:sldId id="269" r:id="rId31"/>
    <p:sldId id="280" r:id="rId32"/>
    <p:sldId id="285" r:id="rId33"/>
    <p:sldId id="286" r:id="rId34"/>
    <p:sldId id="287" r:id="rId35"/>
    <p:sldId id="288" r:id="rId36"/>
    <p:sldId id="289" r:id="rId37"/>
    <p:sldId id="304" r:id="rId38"/>
    <p:sldId id="290" r:id="rId39"/>
    <p:sldId id="305" r:id="rId40"/>
    <p:sldId id="291" r:id="rId41"/>
    <p:sldId id="295" r:id="rId42"/>
    <p:sldId id="292" r:id="rId43"/>
    <p:sldId id="293" r:id="rId44"/>
    <p:sldId id="294" r:id="rId45"/>
    <p:sldId id="296" r:id="rId46"/>
    <p:sldId id="297" r:id="rId47"/>
    <p:sldId id="298" r:id="rId48"/>
    <p:sldId id="299" r:id="rId49"/>
    <p:sldId id="300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94"/>
  </p:normalViewPr>
  <p:slideViewPr>
    <p:cSldViewPr snapToGrid="0" snapToObjects="1">
      <p:cViewPr>
        <p:scale>
          <a:sx n="120" d="100"/>
          <a:sy n="120" d="100"/>
        </p:scale>
        <p:origin x="5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FE710-8E79-0F49-8461-00CE7B2DCD48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43F78-24A4-5E45-BF56-CD73C7B779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4927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43F78-24A4-5E45-BF56-CD73C7B7798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9773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43F78-24A4-5E45-BF56-CD73C7B7798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4108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43F78-24A4-5E45-BF56-CD73C7B7798E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8689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89124-F374-7F45-886C-D64E73DF0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39EE4E-663E-3345-8FB6-E19D93DA4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09691F-FA6C-5A4E-8F7D-B5011AAD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204F-D7A3-3A4C-BFC9-6A1D835C77E8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26E67E-EB4A-6946-8903-D4F1E6D2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6BE228-F1AB-CD4F-B555-12301D09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BD36-200C-CE48-B8C3-F15EAF1C07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6472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63E88-E6A2-0646-97B1-309D8E7E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FB9428-CCAC-C140-A97E-237C10FB9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0EFF6E-1DD1-9F40-8A09-FB4589F8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204F-D7A3-3A4C-BFC9-6A1D835C77E8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14190B-9C29-2B48-96B9-9EC35B22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474980-258B-F347-9062-15EC405E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BD36-200C-CE48-B8C3-F15EAF1C07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5945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B6887DF-39BA-C345-9C12-B466BB5E8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EFA008-6999-7A40-80C3-C66790897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976050-323C-D546-B35A-5963D04E4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204F-D7A3-3A4C-BFC9-6A1D835C77E8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6075CF-CF7E-5D4F-9E7C-0FA4C9C41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C75F60-2E7D-DA4E-AC18-582B3E08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BD36-200C-CE48-B8C3-F15EAF1C07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769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06C2FB-41D8-F14F-B562-39B1E312F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EA80A0-53C8-7A47-8D98-03E385468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B094A5-206F-3A42-B9DA-4D2F40CD8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204F-D7A3-3A4C-BFC9-6A1D835C77E8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212EF9-2B45-F843-80DD-17E06B640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D35EE3-4127-174F-9ADB-D5C812DA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BD36-200C-CE48-B8C3-F15EAF1C07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5455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E06A48-0131-7043-8101-21154D78C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00A54D-4166-8B4F-BE76-83C18226B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F13D95-61B6-5A41-8F6C-35A4A599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204F-D7A3-3A4C-BFC9-6A1D835C77E8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DBD144-0CC2-8747-8944-0DAB51F10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476526-C019-3C48-AD2B-F53A3748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BD36-200C-CE48-B8C3-F15EAF1C07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6175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B6A73-0CF5-8F48-A758-7A6F492B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6A8474-71AD-274E-BAD5-4F6A30E2F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24345F-179F-AC4D-AF21-C2D5A3C32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6D30CE-DF13-374C-AF10-F17614817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204F-D7A3-3A4C-BFC9-6A1D835C77E8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490EF5-3ED9-1345-B3B9-422FA42C1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2CED72-F5B7-D344-BE33-B10CE636B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BD36-200C-CE48-B8C3-F15EAF1C07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783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34E3C-D592-AD4C-8146-B2E54DDA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795F36-A63D-5C41-BE7E-4F142ED1C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01B9D0-49E1-8642-80FF-ABF6C8668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B947EF-C02D-5749-9F83-DE12A39AB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3666CB-D966-6B4A-8659-9DB877C77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7826195-230C-B54B-BEFA-1C77C1575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204F-D7A3-3A4C-BFC9-6A1D835C77E8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2BE80E-0893-3041-B557-50CA0B90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57E7C4-35D8-2B42-889F-E0D7B458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BD36-200C-CE48-B8C3-F15EAF1C07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0556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9C3F02-C133-1A40-B505-C4E08D12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5A70E7-08C0-124F-BE2B-E4D450A01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204F-D7A3-3A4C-BFC9-6A1D835C77E8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4E6470-4F74-D540-ACB9-53C100DB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EE715A-F3CD-4C42-9E12-EF1F75B09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BD36-200C-CE48-B8C3-F15EAF1C07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2796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AC8ED1-AA2C-744C-831E-EF13DD0DA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204F-D7A3-3A4C-BFC9-6A1D835C77E8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1A8671-AE52-3744-B395-233BA0982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492DA8-883A-3441-81B8-EB824D152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BD36-200C-CE48-B8C3-F15EAF1C07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046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EA9E1-150D-AC46-B676-CC2DCA591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68C93-E2F7-984C-868C-2C8A82FA5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5F18E6-8AD7-F242-BA9E-4314C2396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74DA2B-4539-A94E-BE58-041F59AB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204F-D7A3-3A4C-BFC9-6A1D835C77E8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530E64-74A2-2A48-82B3-A7B6457F9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32BC7A-E259-6C4D-909B-9808DAB4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BD36-200C-CE48-B8C3-F15EAF1C07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6216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CFC008-1A97-D647-AEEC-24CCCDB13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C23FB6-C669-3045-8EA7-D9905FB44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CF319B-2634-0D45-BE1F-8F019ED1D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34272B-792C-8544-825B-F5EEEF70A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204F-D7A3-3A4C-BFC9-6A1D835C77E8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76C8FD-ED0D-CC43-A2C5-F155FB4B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16A423-CC79-0A41-A2E1-0F2D5CAB2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ABD36-200C-CE48-B8C3-F15EAF1C07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1203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0F5951-65A4-2144-8B64-D0BE23E30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15DE50-59BD-B847-87F7-5FA52818B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11E98D-ED0E-F24D-A621-95EB44FBA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8204F-D7A3-3A4C-BFC9-6A1D835C77E8}" type="datetimeFigureOut">
              <a:rPr kumimoji="1" lang="zh-CN" altLang="en-US" smtClean="0"/>
              <a:t>2024/1/5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91A6FB-A071-6C4C-84E5-B1E890116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913450-5C94-824B-9CE4-9A7A2FDE8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ABD36-200C-CE48-B8C3-F15EAF1C07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0590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8.png"/><Relationship Id="rId7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D1829-3AB4-2243-B0C1-C805CD4F32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Story at Initialization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5D8056-57C5-CB40-8524-A379886BFE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Bingrui</a:t>
            </a:r>
            <a:r>
              <a:rPr kumimoji="1" lang="en-US" altLang="zh-CN" dirty="0"/>
              <a:t> Li</a:t>
            </a:r>
          </a:p>
          <a:p>
            <a:r>
              <a:rPr kumimoji="1" lang="en-US" altLang="zh-CN" dirty="0"/>
              <a:t>2024.01.05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875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BD652-8148-544F-88E0-97DC2BAA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Heuristics: Wide MLP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D1462E-9CDA-E948-87EE-C579390B40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kumimoji="1" lang="en-US" altLang="zh-CN" dirty="0"/>
              </a:p>
              <a:p>
                <a:r>
                  <a:rPr kumimoji="1" lang="en-US" altLang="zh-CN" dirty="0"/>
                  <a:t>first layer and second layer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fixed inputs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distribution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kumimoji="1" lang="en-US" altLang="zh-CN" b="0" dirty="0"/>
              </a:p>
              <a:p>
                <a:r>
                  <a:rPr kumimoji="1" lang="en-US" altLang="zh-CN" dirty="0"/>
                  <a:t>independence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neural covariance and distribution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…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D1462E-9CDA-E948-87EE-C579390B40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CBCC075-19B9-FB48-8EA1-84F13C920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800" y="1294607"/>
            <a:ext cx="3924300" cy="927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D2B049-337B-D14F-BD59-75346E7B0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272" y="1341079"/>
            <a:ext cx="2213356" cy="96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37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BD652-8148-544F-88E0-97DC2BAA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Heuristics: Wide MLP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FA02A2A-375D-BA41-83B9-A30BAC84E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348" y="1396768"/>
            <a:ext cx="9476658" cy="4621539"/>
          </a:xfrm>
        </p:spPr>
      </p:pic>
    </p:spTree>
    <p:extLst>
      <p:ext uri="{BB962C8B-B14F-4D97-AF65-F5344CB8AC3E}">
        <p14:creationId xmlns:p14="http://schemas.microsoft.com/office/powerpoint/2010/main" val="394394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BD652-8148-544F-88E0-97DC2BAA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Heuristics: Wide MLP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B35946F-C890-CB4E-9966-50BFEF575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805" y="74388"/>
            <a:ext cx="8127027" cy="7036640"/>
          </a:xfrm>
        </p:spPr>
      </p:pic>
    </p:spTree>
    <p:extLst>
      <p:ext uri="{BB962C8B-B14F-4D97-AF65-F5344CB8AC3E}">
        <p14:creationId xmlns:p14="http://schemas.microsoft.com/office/powerpoint/2010/main" val="1045107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>
            <a:extLst>
              <a:ext uri="{FF2B5EF4-FFF2-40B4-BE49-F238E27FC236}">
                <a16:creationId xmlns:a16="http://schemas.microsoft.com/office/drawing/2014/main" id="{EE69B9B2-E274-BF4B-A74F-2A0D873D2FE7}"/>
              </a:ext>
            </a:extLst>
          </p:cNvPr>
          <p:cNvSpPr/>
          <p:nvPr/>
        </p:nvSpPr>
        <p:spPr>
          <a:xfrm>
            <a:off x="334509" y="4898841"/>
            <a:ext cx="4232260" cy="20003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6761E0E-63B4-5C4C-95A0-B1F91F17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Wide MLP formal results (Matthews et. al., 2018)</a:t>
            </a:r>
            <a:endParaRPr kumimoji="1" lang="zh-CN" altLang="en-US" sz="40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1D379B8-3C7E-9C4E-823D-CF2D6B856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950" y="1252828"/>
            <a:ext cx="8624694" cy="1764406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9901B57-075A-074D-B9DE-A814D0D16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490" y="2910038"/>
            <a:ext cx="7045867" cy="14486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5FE44CA-E7E9-6A4B-BEC0-3293E95FB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490" y="4523466"/>
            <a:ext cx="7312510" cy="63714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3A64E04-7501-B946-9881-1F1E9E483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51225"/>
            <a:ext cx="2654300" cy="109791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C04DE82-9345-9640-8E0E-B29BB817C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943502"/>
            <a:ext cx="2496015" cy="800158"/>
          </a:xfrm>
          <a:prstGeom prst="rect">
            <a:avLst/>
          </a:prstGeom>
        </p:spPr>
      </p:pic>
      <p:sp>
        <p:nvSpPr>
          <p:cNvPr id="22" name="圆角矩形 21">
            <a:extLst>
              <a:ext uri="{FF2B5EF4-FFF2-40B4-BE49-F238E27FC236}">
                <a16:creationId xmlns:a16="http://schemas.microsoft.com/office/drawing/2014/main" id="{AF7710F7-CE59-644D-B1CA-B76267C673F3}"/>
              </a:ext>
            </a:extLst>
          </p:cNvPr>
          <p:cNvSpPr/>
          <p:nvPr/>
        </p:nvSpPr>
        <p:spPr>
          <a:xfrm>
            <a:off x="345417" y="2963655"/>
            <a:ext cx="4232260" cy="18958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05FF22-38BD-4040-BBE1-CA0AF3501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084999"/>
            <a:ext cx="2284141" cy="6581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77276D-E0C6-0442-AF3C-3C09C9C7AC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319" y="3743141"/>
            <a:ext cx="3456540" cy="1098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3A001B2-C0DE-A147-8ECE-4C00181D03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8444" y="3257000"/>
            <a:ext cx="354415" cy="3141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AC99F2-411C-6E4D-B86D-34115A8C4A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8444" y="3904937"/>
            <a:ext cx="335056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45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AE5AA-EE8D-094B-A203-C1CC792C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9D2E30-5EFD-DE43-81E1-4DC64630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135" y="2654301"/>
            <a:ext cx="7554655" cy="3638163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4FB489E-67CE-4846-A317-E0289125D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13" y="544513"/>
            <a:ext cx="9436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71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>
            <a:extLst>
              <a:ext uri="{FF2B5EF4-FFF2-40B4-BE49-F238E27FC236}">
                <a16:creationId xmlns:a16="http://schemas.microsoft.com/office/drawing/2014/main" id="{FFEEFE75-39C0-B144-B5E8-93FC923940ED}"/>
              </a:ext>
            </a:extLst>
          </p:cNvPr>
          <p:cNvSpPr/>
          <p:nvPr/>
        </p:nvSpPr>
        <p:spPr>
          <a:xfrm>
            <a:off x="838200" y="4241798"/>
            <a:ext cx="5499100" cy="9866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02A99FED-52D6-1A4B-986B-12BE4E3EC8D4}"/>
              </a:ext>
            </a:extLst>
          </p:cNvPr>
          <p:cNvSpPr/>
          <p:nvPr/>
        </p:nvSpPr>
        <p:spPr>
          <a:xfrm>
            <a:off x="504338" y="1383957"/>
            <a:ext cx="7243348" cy="26835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058D018-1B79-3449-B050-DAA974F8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Neural </a:t>
            </a:r>
            <a:r>
              <a:rPr kumimoji="1" lang="en-US" altLang="zh-CN" sz="4000" dirty="0" err="1"/>
              <a:t>cov</a:t>
            </a:r>
            <a:r>
              <a:rPr kumimoji="1" lang="en-US" altLang="zh-CN" sz="4000" dirty="0"/>
              <a:t>./corr. at large depth: case for </a:t>
            </a:r>
            <a:r>
              <a:rPr kumimoji="1" lang="en-US" altLang="zh-CN" sz="4000" dirty="0" err="1"/>
              <a:t>ReLU</a:t>
            </a:r>
            <a:r>
              <a:rPr kumimoji="1" lang="en-US" altLang="zh-CN" sz="4000" dirty="0"/>
              <a:t> </a:t>
            </a:r>
            <a:endParaRPr kumimoji="1" lang="zh-CN" altLang="en-US" sz="40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3524BFC-AF1A-3543-A28D-16A8AA13F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884" y="1505122"/>
            <a:ext cx="3022600" cy="6477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B3B39C-78A6-3940-B72A-952D510E8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4" y="2053901"/>
            <a:ext cx="6578600" cy="673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04D7BE-B5DC-3345-892D-C6748348D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84" y="2820625"/>
            <a:ext cx="3759200" cy="381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DEA1C5C-E190-B544-924F-BA88C8238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008" y="1492250"/>
            <a:ext cx="4089400" cy="3873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0A0CB1D-9A5B-9441-B949-73F4BFFC5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5294671"/>
            <a:ext cx="5397500" cy="14478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EFEBEBE-F84E-844C-A0F0-A285463F2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8397" y="4328747"/>
            <a:ext cx="3924300" cy="81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14F6085-7384-364F-8CB4-4E43401AC3D3}"/>
                  </a:ext>
                </a:extLst>
              </p:cNvPr>
              <p:cNvSpPr txBox="1"/>
              <p:nvPr/>
            </p:nvSpPr>
            <p:spPr>
              <a:xfrm>
                <a:off x="7907180" y="5512641"/>
                <a:ext cx="4164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kumimoji="1" lang="en-US" altLang="zh-CN" dirty="0"/>
                  <a:t> converges to 1 when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kumimoji="1" lang="en-US" altLang="zh-CN" dirty="0"/>
                  <a:t> goes to infinity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14F6085-7384-364F-8CB4-4E43401AC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180" y="5512641"/>
                <a:ext cx="4164228" cy="369332"/>
              </a:xfrm>
              <a:prstGeom prst="rect">
                <a:avLst/>
              </a:prstGeom>
              <a:blipFill>
                <a:blip r:embed="rId8"/>
                <a:stretch>
                  <a:fillRect t="-3226" r="-304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F07B4120-0BE7-9F4C-AAEF-5F1A3D9798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4143" y="3303794"/>
            <a:ext cx="2540000" cy="584200"/>
          </a:xfrm>
          <a:prstGeom prst="rect">
            <a:avLst/>
          </a:prstGeom>
        </p:spPr>
      </p:pic>
      <p:sp>
        <p:nvSpPr>
          <p:cNvPr id="3" name="右箭头 2">
            <a:extLst>
              <a:ext uri="{FF2B5EF4-FFF2-40B4-BE49-F238E27FC236}">
                <a16:creationId xmlns:a16="http://schemas.microsoft.com/office/drawing/2014/main" id="{BBB15134-813E-0A4B-BC1F-6E9F7B84C1D4}"/>
              </a:ext>
            </a:extLst>
          </p:cNvPr>
          <p:cNvSpPr/>
          <p:nvPr/>
        </p:nvSpPr>
        <p:spPr>
          <a:xfrm>
            <a:off x="1282262" y="3375920"/>
            <a:ext cx="567559" cy="369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8E5353-0AAD-9F4A-B915-EAE1C95276F4}"/>
              </a:ext>
            </a:extLst>
          </p:cNvPr>
          <p:cNvSpPr txBox="1"/>
          <p:nvPr/>
        </p:nvSpPr>
        <p:spPr>
          <a:xfrm>
            <a:off x="1025127" y="4365815"/>
            <a:ext cx="76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/>
              <a:t>Recall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112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29835-0447-DE40-B468-30488F21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Takeaway 1: when width goes to infinity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first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E7D33-4654-044E-8370-6CFF4C912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en-US" altLang="zh-CN" dirty="0"/>
              <a:t>distribution of pre-activations are gaussian</a:t>
            </a:r>
          </a:p>
          <a:p>
            <a:pPr marL="514350" indent="-514350">
              <a:buAutoNum type="arabicPeriod"/>
            </a:pPr>
            <a:r>
              <a:rPr kumimoji="1" lang="en-US" altLang="zh-CN" dirty="0"/>
              <a:t>for single data point, different neurons at the same layer are independent</a:t>
            </a:r>
          </a:p>
          <a:p>
            <a:pPr marL="514350" indent="-514350">
              <a:buAutoNum type="arabicPeriod"/>
            </a:pPr>
            <a:r>
              <a:rPr kumimoji="1" lang="en-US" altLang="zh-CN" dirty="0"/>
              <a:t>for finite number of data points, the join distribution of the neuron at the same position is gaussian, the covariance function is dependent to weight </a:t>
            </a:r>
            <a:r>
              <a:rPr kumimoji="1" lang="en-US" altLang="zh-CN" dirty="0" err="1"/>
              <a:t>init</a:t>
            </a:r>
            <a:r>
              <a:rPr kumimoji="1" lang="en-US" altLang="zh-CN" dirty="0"/>
              <a:t> std, and nonlinearity</a:t>
            </a:r>
          </a:p>
          <a:p>
            <a:pPr marL="514350" indent="-514350">
              <a:buAutoNum type="arabicPeriod"/>
            </a:pPr>
            <a:r>
              <a:rPr kumimoji="1" lang="en-US" altLang="zh-CN" dirty="0"/>
              <a:t>we can compute the neural covariance/correlation exactly (at each layer). Neural correlation for any pair data converges to 1 as depth increases.</a:t>
            </a:r>
          </a:p>
          <a:p>
            <a:pPr marL="514350" indent="-51435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517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C1663-80D5-9E4E-9A90-63CFD8D9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When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n, L go to infinity simultaneously</a:t>
            </a:r>
            <a:endParaRPr kumimoji="1" lang="zh-CN" altLang="en-US" sz="40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1902B9C-CB6A-AC45-8F9C-3C2DA128D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2381" y="1522392"/>
            <a:ext cx="4896770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B126E9-850A-9849-A387-017367E4A862}"/>
              </a:ext>
            </a:extLst>
          </p:cNvPr>
          <p:cNvSpPr txBox="1"/>
          <p:nvPr/>
        </p:nvSpPr>
        <p:spPr>
          <a:xfrm>
            <a:off x="838200" y="1943735"/>
            <a:ext cx="45493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For </a:t>
            </a:r>
            <a:r>
              <a:rPr kumimoji="1" lang="en-US" altLang="zh-CN" sz="2400" dirty="0" err="1"/>
              <a:t>ReLU</a:t>
            </a:r>
            <a:r>
              <a:rPr kumimoji="1" lang="en-US" altLang="zh-CN" sz="2400" dirty="0"/>
              <a:t> MLP: </a:t>
            </a:r>
          </a:p>
          <a:p>
            <a:r>
              <a:rPr kumimoji="1" lang="en-US" altLang="zh-CN" sz="2400" dirty="0"/>
              <a:t>1. distribution is not gaussian when the width is of the same magnitude as the depth (Li et al., 2021; </a:t>
            </a:r>
            <a:r>
              <a:rPr kumimoji="1" lang="en-US" altLang="zh-CN" sz="2400" dirty="0" err="1"/>
              <a:t>Hayou</a:t>
            </a:r>
            <a:r>
              <a:rPr kumimoji="1" lang="en-US" altLang="zh-CN" sz="2400" dirty="0"/>
              <a:t> and Yang, 2023)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4653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FF9236-B943-0140-9694-57DB07E9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When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n, L go to infinity simultaneously</a:t>
            </a:r>
            <a:endParaRPr kumimoji="1" lang="zh-CN" alt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38B534-BB8B-8447-A91C-ACDEBB6E8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5400"/>
            <a:ext cx="5130800" cy="1727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3753807-5E71-6D4B-B2D0-8801C42E0047}"/>
              </a:ext>
            </a:extLst>
          </p:cNvPr>
          <p:cNvSpPr txBox="1"/>
          <p:nvPr/>
        </p:nvSpPr>
        <p:spPr>
          <a:xfrm>
            <a:off x="838200" y="1566133"/>
            <a:ext cx="4611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For </a:t>
            </a:r>
            <a:r>
              <a:rPr kumimoji="1" lang="en-US" altLang="zh-CN" sz="2400" dirty="0" err="1"/>
              <a:t>ReLU</a:t>
            </a:r>
            <a:r>
              <a:rPr kumimoji="1" lang="en-US" altLang="zh-CN" sz="2400" dirty="0"/>
              <a:t> MLP:</a:t>
            </a:r>
          </a:p>
          <a:p>
            <a:r>
              <a:rPr kumimoji="1" lang="en-US" altLang="zh-CN" sz="2400" dirty="0"/>
              <a:t>2. correlation converges to 1</a:t>
            </a:r>
            <a:endParaRPr kumimoji="1"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FFCC13-1FBF-2447-8B11-61340AC0A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150" y="1410965"/>
            <a:ext cx="5092700" cy="4597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9E59C7B-B595-0E4E-8D8A-2F932318567D}"/>
              </a:ext>
            </a:extLst>
          </p:cNvPr>
          <p:cNvSpPr txBox="1"/>
          <p:nvPr/>
        </p:nvSpPr>
        <p:spPr>
          <a:xfrm>
            <a:off x="7168978" y="6008365"/>
            <a:ext cx="323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Fig 1. Left Top in (Li et al., 2022)</a:t>
            </a:r>
            <a:endParaRPr kumimoji="1" lang="zh-CN" altLang="en-US" dirty="0"/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450C30AF-31D6-BF65-F122-A3E783D8FED5}"/>
              </a:ext>
            </a:extLst>
          </p:cNvPr>
          <p:cNvSpPr/>
          <p:nvPr/>
        </p:nvSpPr>
        <p:spPr>
          <a:xfrm>
            <a:off x="746873" y="5167312"/>
            <a:ext cx="1356188" cy="523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24F6FC-D65A-216E-8B9F-490241870B6C}"/>
              </a:ext>
            </a:extLst>
          </p:cNvPr>
          <p:cNvSpPr txBox="1"/>
          <p:nvPr/>
        </p:nvSpPr>
        <p:spPr>
          <a:xfrm>
            <a:off x="2318819" y="5167312"/>
            <a:ext cx="3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MLP,</a:t>
            </a:r>
            <a:r>
              <a:rPr kumimoji="1" lang="zh-CN" altLang="en-US" dirty="0"/>
              <a:t> </a:t>
            </a:r>
            <a:r>
              <a:rPr kumimoji="1" lang="en-US" altLang="zh-CN" dirty="0"/>
              <a:t>width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depth</a:t>
            </a:r>
            <a:r>
              <a:rPr kumimoji="1" lang="zh-CN" altLang="en-US" dirty="0"/>
              <a:t> </a:t>
            </a:r>
            <a:r>
              <a:rPr kumimoji="1" lang="en-US" altLang="zh-CN" dirty="0"/>
              <a:t>limit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commute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(same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</a:t>
            </a:r>
            <a:r>
              <a:rPr kumimoji="1" lang="zh-CN" altLang="en-US" dirty="0"/>
              <a:t> </a:t>
            </a:r>
            <a:r>
              <a:rPr kumimoji="1" lang="en-US" altLang="zh-CN" dirty="0"/>
              <a:t>under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limits)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315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4607C-3903-AB48-848A-E986C64D1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For residual networks</a:t>
            </a:r>
            <a:endParaRPr kumimoji="1" lang="zh-CN" altLang="en-US" sz="4000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730438F-F9AC-7247-BAA0-666981B01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13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Consider two special cases: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9861568-D486-7F44-8772-AB3922CC2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73" y="2584558"/>
            <a:ext cx="5016500" cy="1968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9CCB8F6-AC62-F145-9988-EF24C8F4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973" y="3790734"/>
            <a:ext cx="6487470" cy="135803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B70E466-6F96-5745-8256-B8193C09EC9D}"/>
              </a:ext>
            </a:extLst>
          </p:cNvPr>
          <p:cNvSpPr txBox="1"/>
          <p:nvPr/>
        </p:nvSpPr>
        <p:spPr>
          <a:xfrm>
            <a:off x="838200" y="4779435"/>
            <a:ext cx="323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en-US" altLang="zh-CN" dirty="0" err="1"/>
              <a:t>Hayou</a:t>
            </a:r>
            <a:r>
              <a:rPr kumimoji="1" lang="en-US" altLang="zh-CN" dirty="0"/>
              <a:t> and Yang, 2023)</a:t>
            </a:r>
          </a:p>
          <a:p>
            <a:r>
              <a:rPr kumimoji="1" lang="en-US" altLang="zh-CN" dirty="0"/>
              <a:t>Commutative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B3067E0-D30C-FB4A-86B1-97D0C70541A6}"/>
              </a:ext>
            </a:extLst>
          </p:cNvPr>
          <p:cNvSpPr txBox="1"/>
          <p:nvPr/>
        </p:nvSpPr>
        <p:spPr>
          <a:xfrm>
            <a:off x="7061973" y="5320425"/>
            <a:ext cx="323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en-US" altLang="zh-CN" dirty="0" err="1"/>
              <a:t>Noci</a:t>
            </a:r>
            <a:r>
              <a:rPr kumimoji="1" lang="en-US" altLang="zh-CN" dirty="0"/>
              <a:t> et al., 2023) with</a:t>
            </a:r>
          </a:p>
          <a:p>
            <a:r>
              <a:rPr kumimoji="1" lang="en-US" altLang="zh-CN" dirty="0"/>
              <a:t>Non-Commutative</a:t>
            </a:r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466602A-A054-7B46-8AC1-708533BA0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0603" y="5320425"/>
            <a:ext cx="1295400" cy="4064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C2811DE-531D-4346-83F8-920DC1BF7F14}"/>
              </a:ext>
            </a:extLst>
          </p:cNvPr>
          <p:cNvSpPr txBox="1"/>
          <p:nvPr/>
        </p:nvSpPr>
        <p:spPr>
          <a:xfrm>
            <a:off x="7343776" y="1526878"/>
            <a:ext cx="4213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Setting difference: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nonlinearity: </a:t>
            </a:r>
            <a:r>
              <a:rPr kumimoji="1" lang="en-US" altLang="zh-CN" dirty="0" err="1"/>
              <a:t>ReLU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v.s</a:t>
            </a:r>
            <a:r>
              <a:rPr kumimoji="1" lang="en-US" altLang="zh-CN" dirty="0"/>
              <a:t>. Shaped </a:t>
            </a:r>
            <a:r>
              <a:rPr kumimoji="1" lang="en-US" altLang="zh-CN" dirty="0" err="1"/>
              <a:t>ReLU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scaling factor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451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AE6C1-CC8B-6449-9624-FA491411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8A5E3F-8CF2-5645-AB6F-FAA22C621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kumimoji="1" lang="en" altLang="zh-CN" dirty="0"/>
              <a:t>1. Background</a:t>
            </a:r>
          </a:p>
          <a:p>
            <a:pPr marL="0" indent="0">
              <a:buNone/>
            </a:pPr>
            <a:r>
              <a:rPr kumimoji="1" lang="en" altLang="zh-CN" dirty="0"/>
              <a:t>2. Main results</a:t>
            </a:r>
          </a:p>
          <a:p>
            <a:pPr marL="0" indent="0">
              <a:buNone/>
            </a:pPr>
            <a:r>
              <a:rPr kumimoji="1" lang="en" altLang="zh-CN" dirty="0"/>
              <a:t>3. Technical part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8915D8-D733-CD46-89B8-DE9431C47B6F}"/>
              </a:ext>
            </a:extLst>
          </p:cNvPr>
          <p:cNvSpPr txBox="1"/>
          <p:nvPr/>
        </p:nvSpPr>
        <p:spPr>
          <a:xfrm>
            <a:off x="4545227" y="3429000"/>
            <a:ext cx="6808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Disclaimer</a:t>
            </a:r>
          </a:p>
          <a:p>
            <a:r>
              <a:rPr kumimoji="1" lang="en-US" altLang="zh-CN" dirty="0"/>
              <a:t>1. The talk is non-exhaustive compared with extensive theoretical and empirical results in the literature. For example, see </a:t>
            </a:r>
            <a:r>
              <a:rPr kumimoji="1" lang="en-US" altLang="zh-CN" dirty="0" err="1"/>
              <a:t>App.A</a:t>
            </a:r>
            <a:r>
              <a:rPr kumimoji="1" lang="en-US" altLang="zh-CN" dirty="0"/>
              <a:t> in (</a:t>
            </a:r>
            <a:r>
              <a:rPr kumimoji="1" lang="en-US" altLang="zh-CN" dirty="0" err="1"/>
              <a:t>Hayou</a:t>
            </a:r>
            <a:r>
              <a:rPr kumimoji="1" lang="en-US" altLang="zh-CN" dirty="0"/>
              <a:t> &amp; Yang, 2023). I only talk about some of them :)</a:t>
            </a:r>
          </a:p>
          <a:p>
            <a:r>
              <a:rPr kumimoji="1" lang="en-US" altLang="zh-CN" dirty="0"/>
              <a:t>2. The talk is possibly unfriendly for online audience, sorry about that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560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BA230-E975-D241-9EA0-CEEE1ACD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Option 1 (deterministic &amp;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commutative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limit)</a:t>
            </a:r>
            <a:endParaRPr kumimoji="1" lang="zh-CN" altLang="en-US" sz="40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628311F-E03B-C64F-BB55-3C46F4E38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644350"/>
            <a:ext cx="4470701" cy="4351338"/>
          </a:xfrm>
        </p:spPr>
      </p:pic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1AF1D60F-3DA3-9046-839D-A4CE379CF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92" y="1598012"/>
            <a:ext cx="5123547" cy="43513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3E76D8-D0FC-780A-19B9-445FE4DF2296}"/>
              </a:ext>
            </a:extLst>
          </p:cNvPr>
          <p:cNvSpPr txBox="1"/>
          <p:nvPr/>
        </p:nvSpPr>
        <p:spPr>
          <a:xfrm>
            <a:off x="4137713" y="5949350"/>
            <a:ext cx="325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800" dirty="0"/>
              <a:t>(</a:t>
            </a:r>
            <a:r>
              <a:rPr kumimoji="1" lang="en-US" altLang="zh-CN" sz="1800" dirty="0" err="1"/>
              <a:t>Hayou</a:t>
            </a:r>
            <a:r>
              <a:rPr kumimoji="1" lang="en-US" altLang="zh-CN" sz="1800" dirty="0"/>
              <a:t> and Yang, 2023)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9662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BA230-E975-D241-9EA0-CEEE1ACD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Option 2 (stochastic and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non-commutative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limit)</a:t>
            </a:r>
            <a:endParaRPr kumimoji="1" lang="zh-CN" altLang="en-US" sz="40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E9E3117-5F7D-774C-AD31-6AEA10FF6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919" y="1567121"/>
            <a:ext cx="9372112" cy="4351338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10CFA12-A91C-59B9-8BAA-63E5D00FCAC4}"/>
              </a:ext>
            </a:extLst>
          </p:cNvPr>
          <p:cNvSpPr txBox="1"/>
          <p:nvPr/>
        </p:nvSpPr>
        <p:spPr>
          <a:xfrm>
            <a:off x="4924697" y="6113417"/>
            <a:ext cx="2364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800" dirty="0"/>
              <a:t>(</a:t>
            </a:r>
            <a:r>
              <a:rPr kumimoji="1" lang="en-US" altLang="zh-CN" sz="1800" dirty="0" err="1"/>
              <a:t>Noci</a:t>
            </a:r>
            <a:r>
              <a:rPr kumimoji="1" lang="en-US" altLang="zh-CN" sz="1800" dirty="0"/>
              <a:t> et al., 2023)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2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29835-0447-DE40-B468-30488F21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Takeaway 2: when n, L go to infinity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together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E7D33-4654-044E-8370-6CFF4C912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kumimoji="1" lang="en-US" altLang="zh-CN" dirty="0"/>
              <a:t>For </a:t>
            </a:r>
            <a:r>
              <a:rPr kumimoji="1" lang="en-US" altLang="zh-CN" dirty="0" err="1"/>
              <a:t>ReLU</a:t>
            </a:r>
            <a:r>
              <a:rPr kumimoji="1" lang="en-US" altLang="zh-CN" dirty="0"/>
              <a:t> MLP, the width and depth limits do not commute in the sense that the behavior of the distribution of the pre-activations and the covariance structure might differ depending on how the limit is taken.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kumimoji="1" lang="en-US" altLang="zh-CN" dirty="0"/>
              <a:t>While For </a:t>
            </a:r>
            <a:r>
              <a:rPr kumimoji="1" lang="en-US" altLang="zh-CN" dirty="0" err="1"/>
              <a:t>ReLU</a:t>
            </a:r>
            <a:r>
              <a:rPr kumimoji="1" lang="en-US" altLang="zh-CN" dirty="0"/>
              <a:t> residual 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specific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factor, the width and depth limits do commute.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kumimoji="1" lang="en-US" altLang="zh-CN" dirty="0"/>
              <a:t>Change the nonlinearity and the scaling factor, the width and depth limits can become non-commutative and non-deterministic.</a:t>
            </a:r>
          </a:p>
          <a:p>
            <a:pPr marL="514350" indent="-51435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9235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AE6C1-CC8B-6449-9624-FA491411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8A5E3F-8CF2-5645-AB6F-FAA22C621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0475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" altLang="zh-CN" dirty="0"/>
              <a:t>1. Background</a:t>
            </a:r>
          </a:p>
          <a:p>
            <a:pPr marL="0" indent="0">
              <a:buNone/>
            </a:pPr>
            <a:r>
              <a:rPr kumimoji="1" lang="en" altLang="zh-CN" dirty="0"/>
              <a:t>2. Main results</a:t>
            </a:r>
          </a:p>
          <a:p>
            <a:pPr marL="0" indent="0">
              <a:buNone/>
            </a:pPr>
            <a:r>
              <a:rPr kumimoji="1" lang="en" altLang="zh-CN" b="1" dirty="0"/>
              <a:t>3. Technical part</a:t>
            </a:r>
          </a:p>
          <a:p>
            <a:pPr lvl="1">
              <a:buFontTx/>
              <a:buChar char="-"/>
            </a:pPr>
            <a:r>
              <a:rPr kumimoji="1" lang="en" altLang="zh-CN" b="1" dirty="0"/>
              <a:t>Tensor Program I: Gaussian Process Behavior for </a:t>
            </a:r>
            <a:r>
              <a:rPr kumimoji="1" lang="en-US" altLang="zh-CN" b="1" dirty="0"/>
              <a:t>all standard architectures (Yang, 2019)</a:t>
            </a:r>
            <a:endParaRPr kumimoji="1" lang="en" altLang="zh-CN" b="1" dirty="0"/>
          </a:p>
        </p:txBody>
      </p:sp>
    </p:spTree>
    <p:extLst>
      <p:ext uri="{BB962C8B-B14F-4D97-AF65-F5344CB8AC3E}">
        <p14:creationId xmlns:p14="http://schemas.microsoft.com/office/powerpoint/2010/main" val="291441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DF7D86-1CBB-B849-A9BC-2728F0A47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 err="1"/>
              <a:t>Netsor</a:t>
            </a:r>
            <a:r>
              <a:rPr kumimoji="1" lang="en-US" altLang="zh-CN" sz="4000" dirty="0"/>
              <a:t> programs: definition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5CC723-0EE5-F742-A6C4-D7DC329E7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" altLang="zh-CN" b="1" dirty="0" err="1"/>
              <a:t>Netsor</a:t>
            </a:r>
            <a:r>
              <a:rPr kumimoji="1" lang="en" altLang="zh-CN" dirty="0"/>
              <a:t> programs are straight-line programs, where each variable follows one of three types, </a:t>
            </a:r>
            <a:r>
              <a:rPr kumimoji="1" lang="en" altLang="zh-CN" b="1" dirty="0"/>
              <a:t>G</a:t>
            </a:r>
            <a:r>
              <a:rPr kumimoji="1" lang="en" altLang="zh-CN" dirty="0"/>
              <a:t>, </a:t>
            </a:r>
            <a:r>
              <a:rPr kumimoji="1" lang="en" altLang="zh-CN" b="1" dirty="0"/>
              <a:t>H</a:t>
            </a:r>
            <a:r>
              <a:rPr kumimoji="1" lang="en" altLang="zh-CN" dirty="0"/>
              <a:t>, or </a:t>
            </a:r>
            <a:r>
              <a:rPr kumimoji="1" lang="en" altLang="zh-CN" b="1" dirty="0"/>
              <a:t>A</a:t>
            </a:r>
            <a:r>
              <a:rPr kumimoji="1" lang="en" altLang="zh-CN" dirty="0"/>
              <a:t> (such variables are called G-vars, H-vars, and A-vars), and after input variables, new variables can be introduced by one of the rules </a:t>
            </a:r>
            <a:r>
              <a:rPr kumimoji="1" lang="en" altLang="zh-CN" b="1" dirty="0" err="1"/>
              <a:t>MatMul</a:t>
            </a:r>
            <a:r>
              <a:rPr kumimoji="1" lang="en" altLang="zh-CN" b="1" dirty="0"/>
              <a:t>, </a:t>
            </a:r>
            <a:r>
              <a:rPr kumimoji="1" lang="en" altLang="zh-CN" b="1" dirty="0" err="1"/>
              <a:t>LinComb</a:t>
            </a:r>
            <a:r>
              <a:rPr kumimoji="1" lang="en" altLang="zh-CN" b="1" dirty="0"/>
              <a:t>, </a:t>
            </a:r>
            <a:r>
              <a:rPr kumimoji="1" lang="en" altLang="zh-CN" b="1" dirty="0" err="1"/>
              <a:t>Nonlin</a:t>
            </a:r>
            <a:r>
              <a:rPr kumimoji="1" lang="en" altLang="zh-CN" b="1" dirty="0"/>
              <a:t> </a:t>
            </a:r>
            <a:r>
              <a:rPr kumimoji="1" lang="en" altLang="zh-CN" dirty="0"/>
              <a:t>to be discussed shortly. G and H are vector types and A is a matrix type; </a:t>
            </a:r>
          </a:p>
          <a:p>
            <a:pPr marL="0" indent="0">
              <a:buNone/>
            </a:pPr>
            <a:r>
              <a:rPr kumimoji="1" lang="en" altLang="zh-CN" dirty="0"/>
              <a:t>intuitively, G-vars should be thought of as vectors that are asymptotically Gaussian, H-vars are images of G-vars by </a:t>
            </a:r>
            <a:r>
              <a:rPr kumimoji="1" lang="en" altLang="zh-CN" dirty="0" err="1"/>
              <a:t>coordinatewise</a:t>
            </a:r>
            <a:r>
              <a:rPr kumimoji="1" lang="en" altLang="zh-CN" dirty="0"/>
              <a:t> nonlinearities, and A-vars are random matrices with </a:t>
            </a:r>
            <a:r>
              <a:rPr kumimoji="1" lang="en" altLang="zh-CN" dirty="0" err="1"/>
              <a:t>iid</a:t>
            </a:r>
            <a:r>
              <a:rPr kumimoji="1" lang="en" altLang="zh-CN" dirty="0"/>
              <a:t> Gaussian entries. </a:t>
            </a:r>
          </a:p>
          <a:p>
            <a:pPr marL="0" indent="0">
              <a:buNone/>
            </a:pPr>
            <a:r>
              <a:rPr kumimoji="1" lang="en" altLang="zh-CN" dirty="0"/>
              <a:t>G is a subtype of H, so that x : G(n) implies x : H(n).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1409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E34EE-C7EC-F643-B991-01A5AF60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dirty="0" err="1"/>
              <a:t>Netsor</a:t>
            </a:r>
            <a:r>
              <a:rPr kumimoji="1" lang="en-US" altLang="zh-CN" sz="4400" dirty="0"/>
              <a:t> programs: example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7722843-A4A1-9A48-B3D7-9AFB4AE1D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059" y="1329772"/>
            <a:ext cx="9297979" cy="3664287"/>
          </a:xfrm>
        </p:spPr>
      </p:pic>
    </p:spTree>
    <p:extLst>
      <p:ext uri="{BB962C8B-B14F-4D97-AF65-F5344CB8AC3E}">
        <p14:creationId xmlns:p14="http://schemas.microsoft.com/office/powerpoint/2010/main" val="3614074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B7539-EE46-F043-807F-54E89AB5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910000-4948-8A4D-B670-A5E962B17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9152708" cy="5265779"/>
          </a:xfrm>
        </p:spPr>
      </p:pic>
    </p:spTree>
    <p:extLst>
      <p:ext uri="{BB962C8B-B14F-4D97-AF65-F5344CB8AC3E}">
        <p14:creationId xmlns:p14="http://schemas.microsoft.com/office/powerpoint/2010/main" val="3919567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E34EE-C7EC-F643-B991-01A5AF60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dirty="0" err="1"/>
              <a:t>Netsor</a:t>
            </a:r>
            <a:r>
              <a:rPr kumimoji="1" lang="en-US" altLang="zh-CN" sz="4400" dirty="0"/>
              <a:t> programs: example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7722843-A4A1-9A48-B3D7-9AFB4AE1D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059" y="1329772"/>
            <a:ext cx="9297979" cy="3664287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CE9DBF-3A7E-7A48-9CEF-468C71477B18}"/>
              </a:ext>
            </a:extLst>
          </p:cNvPr>
          <p:cNvSpPr txBox="1"/>
          <p:nvPr/>
        </p:nvSpPr>
        <p:spPr>
          <a:xfrm>
            <a:off x="921059" y="4994059"/>
            <a:ext cx="66907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What architectures can </a:t>
            </a:r>
            <a:r>
              <a:rPr kumimoji="1" lang="en-US" altLang="zh-CN" sz="2000" dirty="0" err="1"/>
              <a:t>Netsor</a:t>
            </a:r>
            <a:r>
              <a:rPr kumimoji="1" lang="en-US" altLang="zh-CN" sz="2000" dirty="0"/>
              <a:t> represent? </a:t>
            </a:r>
          </a:p>
          <a:p>
            <a:r>
              <a:rPr kumimoji="1" lang="en-US" altLang="zh-CN" sz="2000" dirty="0"/>
              <a:t>- For now, MLP, CNN, RNN, </a:t>
            </a:r>
            <a:r>
              <a:rPr kumimoji="1" lang="en-US" altLang="zh-CN" sz="2000" dirty="0" err="1"/>
              <a:t>BatchNorm</a:t>
            </a:r>
            <a:endParaRPr kumimoji="1" lang="en-US" altLang="zh-CN" sz="2000" dirty="0"/>
          </a:p>
          <a:p>
            <a:r>
              <a:rPr kumimoji="1" lang="en-US" altLang="zh-CN" sz="2000" dirty="0"/>
              <a:t>- For </a:t>
            </a:r>
            <a:r>
              <a:rPr kumimoji="1" lang="en-US" altLang="zh-CN" sz="2000" dirty="0" err="1"/>
              <a:t>Netsor</a:t>
            </a:r>
            <a:r>
              <a:rPr kumimoji="1" lang="en-US" altLang="zh-CN" sz="2000" dirty="0"/>
              <a:t>+(with </a:t>
            </a:r>
            <a:r>
              <a:rPr kumimoji="1" lang="en-US" altLang="zh-CN" sz="2000" dirty="0" err="1"/>
              <a:t>Nonlin</a:t>
            </a:r>
            <a:r>
              <a:rPr kumimoji="1" lang="en-US" altLang="zh-CN" sz="2000" dirty="0"/>
              <a:t>+), </a:t>
            </a:r>
            <a:r>
              <a:rPr kumimoji="1" lang="en-US" altLang="zh-CN" sz="2000" dirty="0" err="1"/>
              <a:t>LayerNorm</a:t>
            </a:r>
            <a:r>
              <a:rPr kumimoji="1" lang="en-US" altLang="zh-CN" sz="2000" dirty="0"/>
              <a:t>, attention </a:t>
            </a:r>
          </a:p>
          <a:p>
            <a:r>
              <a:rPr kumimoji="1" lang="en-US" altLang="zh-CN" sz="2000" dirty="0"/>
              <a:t>- However, A and A^T cannot be used simultaneously</a:t>
            </a:r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02614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652408-5B43-D94E-B500-63A744DD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Master Theorem: Preparation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F899E9-D987-614D-8D0A-7C8E7C5C0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48" y="0"/>
            <a:ext cx="8699500" cy="12446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2EED77-8729-D74C-86BC-B0104286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48" y="1149314"/>
            <a:ext cx="8009238" cy="574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D24F5F-F1B7-A546-A413-CC74C496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Master Theorem!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CEA991E-1445-6940-9383-72A3E084A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568" y="1532237"/>
            <a:ext cx="8597900" cy="32004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8AB00C-BCA4-3045-B699-562E60AAF8F6}"/>
              </a:ext>
            </a:extLst>
          </p:cNvPr>
          <p:cNvSpPr txBox="1"/>
          <p:nvPr/>
        </p:nvSpPr>
        <p:spPr>
          <a:xfrm>
            <a:off x="838200" y="4956431"/>
            <a:ext cx="820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Master Theorem can help us compute not only neural covariance, but also inner product of any pair of G-vars.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6350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AE6C1-CC8B-6449-9624-FA491411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8A5E3F-8CF2-5645-AB6F-FAA22C621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kumimoji="1" lang="en" altLang="zh-CN" b="1" dirty="0"/>
              <a:t>1. Background</a:t>
            </a:r>
          </a:p>
          <a:p>
            <a:pPr lvl="1">
              <a:buFontTx/>
              <a:buChar char="-"/>
            </a:pPr>
            <a:r>
              <a:rPr kumimoji="1" lang="en" altLang="zh-CN" b="1" dirty="0"/>
              <a:t>initialization method in practice</a:t>
            </a:r>
          </a:p>
          <a:p>
            <a:pPr lvl="1">
              <a:buFontTx/>
              <a:buChar char="-"/>
            </a:pPr>
            <a:r>
              <a:rPr kumimoji="1" lang="en" altLang="zh-CN" b="1" dirty="0"/>
              <a:t>potential implication for practitioners</a:t>
            </a:r>
          </a:p>
          <a:p>
            <a:pPr marL="0" indent="0">
              <a:buNone/>
            </a:pPr>
            <a:r>
              <a:rPr kumimoji="1" lang="en" altLang="zh-CN" dirty="0"/>
              <a:t>2. Main results</a:t>
            </a:r>
          </a:p>
          <a:p>
            <a:pPr marL="0" indent="0">
              <a:buNone/>
            </a:pPr>
            <a:r>
              <a:rPr kumimoji="1" lang="en" altLang="zh-CN" dirty="0"/>
              <a:t>3. Technical part</a:t>
            </a:r>
          </a:p>
        </p:txBody>
      </p:sp>
    </p:spTree>
    <p:extLst>
      <p:ext uri="{BB962C8B-B14F-4D97-AF65-F5344CB8AC3E}">
        <p14:creationId xmlns:p14="http://schemas.microsoft.com/office/powerpoint/2010/main" val="3729844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B30120-52E0-7347-8592-BA5E577D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Gaussian Process Behavior</a:t>
            </a:r>
            <a:endParaRPr kumimoji="1" lang="zh-CN" altLang="en-US" sz="4000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ABF0E412-BCF0-BE4B-A023-D66C33F65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091" y="1779373"/>
            <a:ext cx="10599817" cy="3914969"/>
          </a:xfrm>
        </p:spPr>
      </p:pic>
    </p:spTree>
    <p:extLst>
      <p:ext uri="{BB962C8B-B14F-4D97-AF65-F5344CB8AC3E}">
        <p14:creationId xmlns:p14="http://schemas.microsoft.com/office/powerpoint/2010/main" val="4171882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213FA-5C47-A64A-BAAE-01BE9C731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Proof of Master Theorem: Alternative</a:t>
            </a:r>
            <a:endParaRPr kumimoji="1" lang="zh-CN" altLang="en-US" sz="40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F50CDBE-F76D-7D45-B983-BDB3B572D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981" y="1260390"/>
            <a:ext cx="8225146" cy="4970592"/>
          </a:xfrm>
        </p:spPr>
      </p:pic>
    </p:spTree>
    <p:extLst>
      <p:ext uri="{BB962C8B-B14F-4D97-AF65-F5344CB8AC3E}">
        <p14:creationId xmlns:p14="http://schemas.microsoft.com/office/powerpoint/2010/main" val="1408577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9FF77-443D-B842-BC01-CC3A09B3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Proof Sketch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D95500-5738-F346-A5D7-A2F877706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0. Notation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1. For input G-vars, statement is true</a:t>
            </a:r>
          </a:p>
          <a:p>
            <a:pPr marL="0" indent="0">
              <a:buNone/>
            </a:pPr>
            <a:r>
              <a:rPr kumimoji="1" lang="en-US" altLang="zh-CN" dirty="0"/>
              <a:t>2. For variables introduced in the program, we prove by induction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FC225A-D2E2-AC42-81EF-D1239B553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001"/>
            <a:ext cx="8089023" cy="2482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C56E28F-8AD8-A542-9C45-98BD70F88FEE}"/>
                  </a:ext>
                </a:extLst>
              </p:cNvPr>
              <p:cNvSpPr txBox="1"/>
              <p:nvPr/>
            </p:nvSpPr>
            <p:spPr>
              <a:xfrm>
                <a:off x="8927223" y="3144750"/>
                <a:ext cx="3144772" cy="9840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  <m:r>
                                <a:rPr kumimoji="1" lang="en-US" altLang="zh-C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lim</m:t>
                                  </m:r>
                                  <m:r>
                                    <a:rPr kumimoji="1" lang="en-US" altLang="zh-CN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inf</m:t>
                                  </m:r>
                                </m:e>
                                <m:li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C56E28F-8AD8-A542-9C45-98BD70F88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23" y="3144750"/>
                <a:ext cx="3144772" cy="984052"/>
              </a:xfrm>
              <a:prstGeom prst="rect">
                <a:avLst/>
              </a:prstGeom>
              <a:blipFill>
                <a:blip r:embed="rId3"/>
                <a:stretch>
                  <a:fillRect l="-2410" t="-5128" r="-1606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64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FC908-B227-C748-8522-D771CA999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Proof Sketch</a:t>
            </a:r>
            <a:endParaRPr kumimoji="1" lang="zh-CN" altLang="en-US" sz="40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8487518-1538-474A-B717-C5B308406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379" y="3186601"/>
            <a:ext cx="7215025" cy="3306274"/>
          </a:xfr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331FDB9-9F4C-AA4F-B475-1FDF7F5D650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/>
              <a:t>0. Notation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/>
              <a:t>1. For input G-vars, statement is true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/>
              <a:t>2. For variables introduced in the program, we prove by induction 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7CF4F8-7111-AC4E-9CA4-5C16AF1EDEDB}"/>
              </a:ext>
            </a:extLst>
          </p:cNvPr>
          <p:cNvSpPr txBox="1"/>
          <p:nvPr/>
        </p:nvSpPr>
        <p:spPr>
          <a:xfrm>
            <a:off x="8730748" y="3295964"/>
            <a:ext cx="2483708" cy="14773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Basis is to identify the minimal linearly independent {</a:t>
            </a:r>
            <a:r>
              <a:rPr kumimoji="1" lang="en-US" altLang="zh-CN" dirty="0" err="1"/>
              <a:t>g^i</a:t>
            </a:r>
            <a:r>
              <a:rPr kumimoji="1" lang="en-US" altLang="zh-CN" dirty="0"/>
              <a:t>}. And note n depends on \omega.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C0E5A3-C447-F74A-A0B0-4B419C079155}"/>
              </a:ext>
            </a:extLst>
          </p:cNvPr>
          <p:cNvSpPr txBox="1"/>
          <p:nvPr/>
        </p:nvSpPr>
        <p:spPr>
          <a:xfrm>
            <a:off x="8730748" y="4773292"/>
            <a:ext cx="2483708" cy="203132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NullAvoid</a:t>
            </a:r>
            <a:r>
              <a:rPr kumimoji="1" lang="en-US" altLang="zh-CN" dirty="0"/>
              <a:t> is for independence, </a:t>
            </a:r>
            <a:r>
              <a:rPr kumimoji="1" lang="en-US" altLang="zh-CN" dirty="0" err="1"/>
              <a:t>roughly.The</a:t>
            </a:r>
            <a:r>
              <a:rPr kumimoji="1" lang="en-US" altLang="zh-CN" dirty="0"/>
              <a:t> n depends on the zero measure set, so there is possibly not any n such that {g} has density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597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FC908-B227-C748-8522-D771CA999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Proof Sketch</a:t>
            </a:r>
            <a:endParaRPr kumimoji="1" lang="zh-CN" altLang="en-US" sz="40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331FDB9-9F4C-AA4F-B475-1FDF7F5D650D}"/>
              </a:ext>
            </a:extLst>
          </p:cNvPr>
          <p:cNvSpPr txBox="1">
            <a:spLocks/>
          </p:cNvSpPr>
          <p:nvPr/>
        </p:nvSpPr>
        <p:spPr>
          <a:xfrm>
            <a:off x="838200" y="1604189"/>
            <a:ext cx="10515600" cy="5080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/>
              <a:t>0. Notation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/>
              <a:t>1. For input G-vars, statement is true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/>
              <a:t>2. For variables introduced in the program, we prove by induction 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2104A42-4FAE-7941-9600-C08D133B9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46" y="2636712"/>
            <a:ext cx="8513805" cy="310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62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745F54D-1D29-F842-A511-0A513042A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37" y="3205954"/>
            <a:ext cx="5765800" cy="14097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35C1EDE-CA4E-394F-B0EA-245C0A91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Base Case: Moment(input vars)</a:t>
            </a:r>
            <a:endParaRPr kumimoji="1" lang="zh-CN" altLang="en-US" sz="4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DDF163-0989-546B-33A1-89493E3AF41F}"/>
              </a:ext>
            </a:extLst>
          </p:cNvPr>
          <p:cNvSpPr/>
          <p:nvPr/>
        </p:nvSpPr>
        <p:spPr>
          <a:xfrm>
            <a:off x="5406954" y="3910804"/>
            <a:ext cx="6185263" cy="2560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4D786A-E230-BE45-A6DC-A923DF8E8191}"/>
              </a:ext>
            </a:extLst>
          </p:cNvPr>
          <p:cNvSpPr txBox="1"/>
          <p:nvPr/>
        </p:nvSpPr>
        <p:spPr>
          <a:xfrm>
            <a:off x="838200" y="1690688"/>
            <a:ext cx="1015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Generally, SLLN for triangular array does not hold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A08CFD-D583-E643-B997-29D2CDD2AEBE}"/>
              </a:ext>
            </a:extLst>
          </p:cNvPr>
          <p:cNvSpPr txBox="1"/>
          <p:nvPr/>
        </p:nvSpPr>
        <p:spPr>
          <a:xfrm>
            <a:off x="838200" y="2290632"/>
            <a:ext cx="101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But since nonlinearity is polynomial-bounded, it has finite moments. We can prove </a:t>
            </a:r>
            <a:r>
              <a:rPr kumimoji="1" lang="en-US" altLang="zh-CN" sz="2400" dirty="0" err="1"/>
              <a:t>ES_n</a:t>
            </a:r>
            <a:r>
              <a:rPr kumimoji="1" lang="en-US" altLang="zh-CN" sz="2400" dirty="0"/>
              <a:t> &lt;= Cn^2, and by </a:t>
            </a:r>
            <a:r>
              <a:rPr kumimoji="1" lang="en-US" altLang="zh-CN" sz="2400" dirty="0" err="1"/>
              <a:t>Borel-Cantelli</a:t>
            </a:r>
            <a:r>
              <a:rPr kumimoji="1" lang="en-US" altLang="zh-CN" sz="2400" dirty="0"/>
              <a:t> lemma, we have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233939-8E2C-E629-C804-0DC7E1CB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673" y="4121303"/>
            <a:ext cx="6093823" cy="21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73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CFCED-2BA1-0D4C-A438-EDBD1B7D8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Inductive Case: setup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80E97D-3992-934E-BA7A-34E306C25C4B}"/>
              </a:ext>
            </a:extLst>
          </p:cNvPr>
          <p:cNvSpPr txBox="1"/>
          <p:nvPr/>
        </p:nvSpPr>
        <p:spPr>
          <a:xfrm>
            <a:off x="838200" y="1371600"/>
            <a:ext cx="10418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Suppose Moments(m-1) and </a:t>
            </a:r>
            <a:r>
              <a:rPr kumimoji="1" lang="en-US" altLang="zh-CN" sz="2400" dirty="0" err="1"/>
              <a:t>CoreSet</a:t>
            </a:r>
            <a:r>
              <a:rPr kumimoji="1" lang="en-US" altLang="zh-CN" sz="2400" dirty="0"/>
              <a:t>(m-1) holds.</a:t>
            </a:r>
          </a:p>
          <a:p>
            <a:r>
              <a:rPr kumimoji="1" lang="en-US" altLang="zh-CN" sz="2400" dirty="0"/>
              <a:t>Suppose we have g = Ah, we want to characterize the distribution of g conditioned on g^1, ... g^{m-1}</a:t>
            </a:r>
            <a:endParaRPr kumimoji="1"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949ABE-318F-8649-94BF-CE6839FAE28E}"/>
              </a:ext>
            </a:extLst>
          </p:cNvPr>
          <p:cNvSpPr txBox="1"/>
          <p:nvPr/>
        </p:nvSpPr>
        <p:spPr>
          <a:xfrm>
            <a:off x="886597" y="4098417"/>
            <a:ext cx="10418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Finally,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we have                                                        </a:t>
            </a:r>
          </a:p>
          <a:p>
            <a:r>
              <a:rPr kumimoji="1" lang="en-US" altLang="zh-CN" sz="2400" dirty="0"/>
              <a:t>where</a:t>
            </a:r>
            <a:endParaRPr kumimoji="1" lang="zh-CN" altLang="en-US" sz="2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3139B3E-C341-B642-AC52-FC61994A9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94" y="4055701"/>
            <a:ext cx="3664122" cy="52491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B58656-4537-2C4C-B72A-4E7543ACB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95" y="2581915"/>
            <a:ext cx="9349927" cy="147378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828C124-79C1-394F-B0B1-343D4D1C2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094" y="4503964"/>
            <a:ext cx="4047182" cy="6662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AB4132-9712-8449-AE59-4B9F25021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660" y="3974875"/>
            <a:ext cx="2882900" cy="381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F31567-D6AE-454A-AF30-D8FD70B0C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4605" y="4334439"/>
            <a:ext cx="3695700" cy="406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186F5F-CE6C-CF49-9F7D-4AAACBFF2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2461" y="4639740"/>
            <a:ext cx="1879600" cy="3556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6DE60B7-532A-B74A-BAD7-485CB0AC0170}"/>
              </a:ext>
            </a:extLst>
          </p:cNvPr>
          <p:cNvSpPr txBox="1"/>
          <p:nvPr/>
        </p:nvSpPr>
        <p:spPr>
          <a:xfrm>
            <a:off x="903641" y="5486400"/>
            <a:ext cx="516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b="1" dirty="0"/>
              <a:t>Now we want to study the large n limit of \omega and \sigma</a:t>
            </a:r>
            <a:endParaRPr kumimoji="1" lang="zh-CN" altLang="en-US" b="1" dirty="0"/>
          </a:p>
        </p:txBody>
      </p:sp>
      <p:sp>
        <p:nvSpPr>
          <p:cNvPr id="12" name="三角形 11">
            <a:extLst>
              <a:ext uri="{FF2B5EF4-FFF2-40B4-BE49-F238E27FC236}">
                <a16:creationId xmlns:a16="http://schemas.microsoft.com/office/drawing/2014/main" id="{0655C703-C344-144E-8917-08C04DE9921D}"/>
              </a:ext>
            </a:extLst>
          </p:cNvPr>
          <p:cNvSpPr/>
          <p:nvPr/>
        </p:nvSpPr>
        <p:spPr>
          <a:xfrm>
            <a:off x="6911163" y="3030279"/>
            <a:ext cx="268113" cy="26581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9C5BE3-3BA4-7148-94DD-5EFF240627A2}"/>
              </a:ext>
            </a:extLst>
          </p:cNvPr>
          <p:cNvSpPr txBox="1"/>
          <p:nvPr/>
        </p:nvSpPr>
        <p:spPr>
          <a:xfrm>
            <a:off x="7179276" y="298479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/>
              <a:t>Memory \hat{g}!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45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CFCED-2BA1-0D4C-A438-EDBD1B7D8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Inductive Case: setup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3139B3E-C341-B642-AC52-FC61994A9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27" y="1321766"/>
            <a:ext cx="3664122" cy="52491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828C124-79C1-394F-B0B1-343D4D1C2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27" y="1770029"/>
            <a:ext cx="4047182" cy="66624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0C291BD-AA90-A84A-A941-5295C08D6D51}"/>
              </a:ext>
            </a:extLst>
          </p:cNvPr>
          <p:cNvSpPr txBox="1"/>
          <p:nvPr/>
        </p:nvSpPr>
        <p:spPr>
          <a:xfrm>
            <a:off x="764627" y="4220627"/>
            <a:ext cx="10418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And we have</a:t>
            </a:r>
            <a:endParaRPr kumimoji="1" lang="zh-CN" altLang="en-US" sz="24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3AD4B69-8F65-AA4D-ACF8-A78333E44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041" y="4217679"/>
            <a:ext cx="7157822" cy="53547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BB789E5-609F-D74F-9136-291A0DCAA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041" y="4682292"/>
            <a:ext cx="9349927" cy="787969"/>
          </a:xfrm>
          <a:prstGeom prst="rect">
            <a:avLst/>
          </a:prstGeom>
        </p:spPr>
      </p:pic>
      <p:sp>
        <p:nvSpPr>
          <p:cNvPr id="3" name="三角形 2">
            <a:extLst>
              <a:ext uri="{FF2B5EF4-FFF2-40B4-BE49-F238E27FC236}">
                <a16:creationId xmlns:a16="http://schemas.microsoft.com/office/drawing/2014/main" id="{192693E9-18F5-4CC2-13C6-9102D149DBD8}"/>
              </a:ext>
            </a:extLst>
          </p:cNvPr>
          <p:cNvSpPr/>
          <p:nvPr/>
        </p:nvSpPr>
        <p:spPr>
          <a:xfrm>
            <a:off x="7318238" y="5441628"/>
            <a:ext cx="350090" cy="31022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5204CC-38BC-1144-A241-E0AAF3959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198" y="2294945"/>
            <a:ext cx="4241800" cy="6223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42AFCAA-89C8-8E4F-99FC-FB23B9746234}"/>
              </a:ext>
            </a:extLst>
          </p:cNvPr>
          <p:cNvSpPr txBox="1"/>
          <p:nvPr/>
        </p:nvSpPr>
        <p:spPr>
          <a:xfrm>
            <a:off x="987972" y="2407181"/>
            <a:ext cx="8376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/>
              <a:t>Define                                  	                                      </a:t>
            </a:r>
          </a:p>
          <a:p>
            <a:pPr algn="l"/>
            <a:r>
              <a:rPr kumimoji="1" lang="en-US" altLang="zh-CN" dirty="0"/>
              <a:t>Recall</a:t>
            </a:r>
          </a:p>
          <a:p>
            <a:pPr algn="l"/>
            <a:endParaRPr kumimoji="1" lang="en-US" altLang="zh-CN" dirty="0"/>
          </a:p>
          <a:p>
            <a:r>
              <a:rPr kumimoji="1" lang="en-US" altLang="zh-CN" dirty="0"/>
              <a:t>By Moments(m-1), we have</a:t>
            </a:r>
          </a:p>
          <a:p>
            <a:pPr algn="l"/>
            <a:endParaRPr kumimoji="1"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A263E6D-6863-C740-A57D-8D3C868B1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427" y="2769443"/>
            <a:ext cx="6007100" cy="4826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6BAA3E0-1B1E-304A-A7A0-9978E0D697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5098" y="3293808"/>
            <a:ext cx="4635500" cy="9652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F6994D0-9AE5-5D4F-88A9-1917C5B21AEC}"/>
              </a:ext>
            </a:extLst>
          </p:cNvPr>
          <p:cNvSpPr txBox="1"/>
          <p:nvPr/>
        </p:nvSpPr>
        <p:spPr>
          <a:xfrm>
            <a:off x="5176344" y="1584224"/>
            <a:ext cx="516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b="1" dirty="0"/>
              <a:t>Now we want to study the large n limit of \omega and \sigma</a:t>
            </a:r>
            <a:endParaRPr kumimoji="1" lang="zh-CN" altLang="en-US" b="1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4CDD187-7FFF-E44E-BD4F-BF9DC5020F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234" y="5852145"/>
            <a:ext cx="7810500" cy="6731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6C1FC59-F66B-E141-8556-D349A3538B39}"/>
              </a:ext>
            </a:extLst>
          </p:cNvPr>
          <p:cNvSpPr txBox="1"/>
          <p:nvPr/>
        </p:nvSpPr>
        <p:spPr>
          <a:xfrm>
            <a:off x="378012" y="5511485"/>
            <a:ext cx="337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/>
              <a:t>Some calculation for proof</a:t>
            </a:r>
            <a:endParaRPr kumimoji="1"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4EE54321-7F0B-B944-BF33-B08A097786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5008" y="6033448"/>
            <a:ext cx="3225800" cy="381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DF2DE8C-06D8-0149-AF58-B85768C400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8459" y="5342741"/>
            <a:ext cx="1460500" cy="50800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A175C6DD-F65B-DF4B-91A4-B0D6448E75E7}"/>
              </a:ext>
            </a:extLst>
          </p:cNvPr>
          <p:cNvSpPr txBox="1"/>
          <p:nvPr/>
        </p:nvSpPr>
        <p:spPr>
          <a:xfrm>
            <a:off x="8980671" y="5382522"/>
            <a:ext cx="201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/>
              <a:t>Why this holds?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25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A5142B-18A3-6B4A-9891-12EADF93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Setup: Rank &amp; Zero Stability</a:t>
            </a:r>
            <a:endParaRPr kumimoji="1" lang="zh-CN" altLang="en-US" sz="40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B46F3F1-1490-7A41-9B18-BB1F03750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680" y="3832441"/>
            <a:ext cx="9327292" cy="266043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10B8E4-E393-1840-AE36-7279C7AF0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680" y="1497517"/>
            <a:ext cx="8884509" cy="205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24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A5142B-18A3-6B4A-9891-12EADF93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Setup: Zero Stability</a:t>
            </a:r>
            <a:endParaRPr kumimoji="1" lang="zh-CN" altLang="en-US" sz="40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B46F3F1-1490-7A41-9B18-BB1F03750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033" y="1312526"/>
            <a:ext cx="6209414" cy="177111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8843043-E49D-F148-89F6-17BFDA9011BB}"/>
              </a:ext>
            </a:extLst>
          </p:cNvPr>
          <p:cNvSpPr txBox="1"/>
          <p:nvPr/>
        </p:nvSpPr>
        <p:spPr>
          <a:xfrm>
            <a:off x="838200" y="3102629"/>
            <a:ext cx="9783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/>
              <a:t>We want to represent a function of (Z_1, ..., Z_{m-1}) with a function of  Z|_\</a:t>
            </a:r>
            <a:r>
              <a:rPr kumimoji="1" lang="en-US" altLang="zh-CN" dirty="0" err="1"/>
              <a:t>mathcal</a:t>
            </a:r>
            <a:r>
              <a:rPr kumimoji="1" lang="en-US" altLang="zh-CN" dirty="0"/>
              <a:t>{M}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BDDD4F-94BF-D447-842D-93F20512F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66" y="3429000"/>
            <a:ext cx="8729625" cy="13422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3FB342B-D8FF-B54D-9EB4-C4F16F0ED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212" y="4752243"/>
            <a:ext cx="5770230" cy="33873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D9186DC-8578-094C-8172-ACB218A4C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131" y="4714533"/>
            <a:ext cx="701672" cy="338738"/>
          </a:xfrm>
          <a:prstGeom prst="rect">
            <a:avLst/>
          </a:prstGeom>
        </p:spPr>
      </p:pic>
      <p:sp>
        <p:nvSpPr>
          <p:cNvPr id="16" name="右箭头 15">
            <a:extLst>
              <a:ext uri="{FF2B5EF4-FFF2-40B4-BE49-F238E27FC236}">
                <a16:creationId xmlns:a16="http://schemas.microsoft.com/office/drawing/2014/main" id="{9485337A-C23D-9649-B51C-2FBA5375C63A}"/>
              </a:ext>
            </a:extLst>
          </p:cNvPr>
          <p:cNvSpPr/>
          <p:nvPr/>
        </p:nvSpPr>
        <p:spPr>
          <a:xfrm>
            <a:off x="680484" y="4720716"/>
            <a:ext cx="510363" cy="326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7828BBB-E639-1248-993C-619F0BEC561A}"/>
              </a:ext>
            </a:extLst>
          </p:cNvPr>
          <p:cNvSpPr txBox="1"/>
          <p:nvPr/>
        </p:nvSpPr>
        <p:spPr>
          <a:xfrm>
            <a:off x="9239693" y="4100127"/>
            <a:ext cx="2764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 err="1"/>
              <a:t>NullAvoid</a:t>
            </a:r>
            <a:r>
              <a:rPr kumimoji="1" lang="en-US" altLang="zh-CN" dirty="0"/>
              <a:t> is useful from finite </a:t>
            </a:r>
            <a:r>
              <a:rPr kumimoji="1" lang="en-US" altLang="zh-CN" dirty="0" err="1"/>
              <a:t>lebesgue</a:t>
            </a:r>
            <a:r>
              <a:rPr kumimoji="1" lang="en-US" altLang="zh-CN" dirty="0"/>
              <a:t> measure to original tough measure</a:t>
            </a:r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B4A4459-2F8D-F341-A27B-CA8769AAE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5084797"/>
            <a:ext cx="9119191" cy="162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8B495-664F-E34E-A5FE-C33969D86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2093" cy="1325563"/>
          </a:xfrm>
        </p:spPr>
        <p:txBody>
          <a:bodyPr/>
          <a:lstStyle/>
          <a:p>
            <a:r>
              <a:rPr kumimoji="1" lang="en-US" altLang="zh-CN" dirty="0"/>
              <a:t>Background: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F79BD6-F3CB-2144-A79F-85D8631BC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What is the scope of initialization?</a:t>
            </a:r>
          </a:p>
          <a:p>
            <a:r>
              <a:rPr kumimoji="1" lang="en-US" altLang="zh-CN" dirty="0"/>
              <a:t>What is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typical initialization method in practice?</a:t>
            </a:r>
          </a:p>
          <a:p>
            <a:r>
              <a:rPr kumimoji="1" lang="en-US" altLang="zh-CN" dirty="0"/>
              <a:t>Any empirical modification about initialization to improve performance, stabilize training process, and/or make training more efficient?</a:t>
            </a:r>
          </a:p>
          <a:p>
            <a:r>
              <a:rPr kumimoji="1" lang="en-US" altLang="zh-CN" dirty="0"/>
              <a:t>Any other roles?</a:t>
            </a:r>
          </a:p>
        </p:txBody>
      </p:sp>
    </p:spTree>
    <p:extLst>
      <p:ext uri="{BB962C8B-B14F-4D97-AF65-F5344CB8AC3E}">
        <p14:creationId xmlns:p14="http://schemas.microsoft.com/office/powerpoint/2010/main" val="564376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313B1-9775-D848-A6B5-FFCD20B0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Setup: Rank Stability</a:t>
            </a:r>
            <a:endParaRPr kumimoji="1" lang="zh-CN" altLang="en-US" sz="40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9C04E89-861D-4F4C-ACA7-7C581F2DB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793" y="1302461"/>
            <a:ext cx="7912394" cy="323725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A70C5A-FDD8-9040-ACCD-E552D1626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79197"/>
            <a:ext cx="10083113" cy="950843"/>
          </a:xfrm>
          <a:prstGeom prst="rect">
            <a:avLst/>
          </a:prstGeom>
        </p:spPr>
      </p:pic>
      <p:sp>
        <p:nvSpPr>
          <p:cNvPr id="3" name="三角形 2">
            <a:extLst>
              <a:ext uri="{FF2B5EF4-FFF2-40B4-BE49-F238E27FC236}">
                <a16:creationId xmlns:a16="http://schemas.microsoft.com/office/drawing/2014/main" id="{B3959E9D-0A5A-F545-8F2F-420FD11047A4}"/>
              </a:ext>
            </a:extLst>
          </p:cNvPr>
          <p:cNvSpPr/>
          <p:nvPr/>
        </p:nvSpPr>
        <p:spPr>
          <a:xfrm>
            <a:off x="502508" y="4864644"/>
            <a:ext cx="283779" cy="27326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72C619-B5EB-F346-B344-7E19F3D78C9F}"/>
              </a:ext>
            </a:extLst>
          </p:cNvPr>
          <p:cNvSpPr txBox="1"/>
          <p:nvPr/>
        </p:nvSpPr>
        <p:spPr>
          <a:xfrm>
            <a:off x="502508" y="5299246"/>
            <a:ext cx="10418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Then we have</a:t>
            </a:r>
            <a:endParaRPr kumimoji="1"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3EF31B-49A9-314D-8E2D-20D1134BA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652" y="5249849"/>
            <a:ext cx="7157822" cy="5354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2AF4F6-8813-B54A-9E7E-77E931CCC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652" y="5714462"/>
            <a:ext cx="9349927" cy="78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52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4026003-F251-DA41-8242-8BB7FC7CBC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sz="4000" dirty="0"/>
                  <a:t>CoreSet(m): If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zh-C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kumimoji="1"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4026003-F251-DA41-8242-8BB7FC7CB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B43D8C-6A67-3A4E-B595-605F4B011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591"/>
            <a:ext cx="10515600" cy="8545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" altLang="zh-CN" dirty="0"/>
              <a:t>We will show that the core set properties are maintained if we don’t add m to the core set. =&gt; only need to show Basis(m)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1907734-F00E-B84B-BBCB-5D6A6BC73FB8}"/>
              </a:ext>
            </a:extLst>
          </p:cNvPr>
          <p:cNvSpPr txBox="1">
            <a:spLocks/>
          </p:cNvSpPr>
          <p:nvPr/>
        </p:nvSpPr>
        <p:spPr>
          <a:xfrm>
            <a:off x="838199" y="2295104"/>
            <a:ext cx="10515600" cy="1598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" altLang="zh-CN" sz="2400" dirty="0"/>
              <a:t>How to show Basis(m): Note g = Ah, h = \phi(g^1, ..., g^{m-1}), we want to show h can be represented by {\hat{h}^</a:t>
            </a:r>
            <a:r>
              <a:rPr kumimoji="1" lang="en" altLang="zh-CN" sz="2400" dirty="0" err="1"/>
              <a:t>i</a:t>
            </a:r>
            <a:r>
              <a:rPr kumimoji="1" lang="en" altLang="zh-CN" sz="2400" dirty="0"/>
              <a:t>} </a:t>
            </a:r>
            <a:r>
              <a:rPr kumimoji="1" lang="en" altLang="zh-CN" sz="2400" dirty="0" err="1"/>
              <a:t>a.s.</a:t>
            </a:r>
            <a:r>
              <a:rPr kumimoji="1" lang="en" altLang="zh-CN" sz="2400" dirty="0"/>
              <a:t> for large 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" altLang="zh-CN" sz="2400" dirty="0"/>
              <a:t>=&gt; study the nonlinearity \phi and \hat{\phi}^</a:t>
            </a:r>
            <a:r>
              <a:rPr kumimoji="1" lang="en" altLang="zh-CN" sz="2400" dirty="0" err="1"/>
              <a:t>i</a:t>
            </a:r>
            <a:endParaRPr kumimoji="1"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5A0F68-57B3-234C-BABE-D123DC508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76" y="4128051"/>
            <a:ext cx="9091449" cy="12414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37244A-DE3A-A04F-AF0F-9A79FF93A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91" y="5876765"/>
            <a:ext cx="3077802" cy="7621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D90DE1-7DC3-1F40-ACD2-5C6054F63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410" y="5535183"/>
            <a:ext cx="4000499" cy="751267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C3B89D4A-FE03-BF42-9CFA-5D2A2B85402F}"/>
              </a:ext>
            </a:extLst>
          </p:cNvPr>
          <p:cNvSpPr/>
          <p:nvPr/>
        </p:nvSpPr>
        <p:spPr>
          <a:xfrm>
            <a:off x="7141030" y="5792758"/>
            <a:ext cx="893380" cy="346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8634AC9-BD32-284E-AEAD-AE85C4676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100" y="5330023"/>
            <a:ext cx="4368820" cy="4828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995491-3D93-3749-9B40-FCEC7DE2BC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3100" y="3461933"/>
            <a:ext cx="8305800" cy="584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3D7EA2A-B52E-B744-8477-81A95F5D15E9}"/>
              </a:ext>
            </a:extLst>
          </p:cNvPr>
          <p:cNvSpPr txBox="1"/>
          <p:nvPr/>
        </p:nvSpPr>
        <p:spPr>
          <a:xfrm>
            <a:off x="1156871" y="3580031"/>
            <a:ext cx="786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/>
              <a:t>Recall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7F46FA2-7B05-A44C-B384-B01365C4BA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252" y="5233253"/>
            <a:ext cx="1609215" cy="6775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2816A32-A191-2642-B668-28ACDA8DFE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8609" y="6139599"/>
            <a:ext cx="1041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14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4026003-F251-DA41-8242-8BB7FC7CBC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sz="4000" dirty="0"/>
                  <a:t>CoreSet(m): If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zh-C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kumimoji="1"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4026003-F251-DA41-8242-8BB7FC7CB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B43D8C-6A67-3A4E-B595-605F4B011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45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" altLang="zh-CN" dirty="0"/>
              <a:t>By </a:t>
            </a:r>
            <a:r>
              <a:rPr kumimoji="1" lang="en" altLang="zh-CN" dirty="0" err="1"/>
              <a:t>NullAvoid</a:t>
            </a:r>
            <a:r>
              <a:rPr kumimoji="1" lang="en" altLang="zh-CN" dirty="0"/>
              <a:t>(m-1), we step from </a:t>
            </a:r>
            <a:r>
              <a:rPr kumimoji="1" lang="en" altLang="zh-CN" dirty="0" err="1"/>
              <a:t>a.s.</a:t>
            </a:r>
            <a:r>
              <a:rPr kumimoji="1" lang="en" altLang="zh-CN" dirty="0"/>
              <a:t> under Z|M to </a:t>
            </a:r>
            <a:r>
              <a:rPr kumimoji="1" lang="en" altLang="zh-CN" dirty="0" err="1"/>
              <a:t>a.s.</a:t>
            </a:r>
            <a:r>
              <a:rPr kumimoji="1" lang="en" altLang="zh-CN" dirty="0"/>
              <a:t> under original probability space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CAC5E20-25EA-2A42-A3DC-8A3B21F4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14570"/>
            <a:ext cx="9606455" cy="229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58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4026003-F251-DA41-8242-8BB7FC7CBC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sz="4000" dirty="0"/>
                  <a:t>CoreSet(m): If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zh-C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kumimoji="1" lang="en-US" altLang="zh-CN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kumimoji="1" lang="zh-CN" altLang="en-US" sz="4000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4026003-F251-DA41-8242-8BB7FC7CB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B43D8C-6A67-3A4E-B595-605F4B011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94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" altLang="zh-CN" sz="2400" dirty="0"/>
              <a:t>We will add g to the core set. </a:t>
            </a:r>
          </a:p>
          <a:p>
            <a:pPr>
              <a:buFont typeface="Symbol" pitchFamily="2" charset="2"/>
              <a:buChar char="Þ"/>
            </a:pPr>
            <a:r>
              <a:rPr kumimoji="1" lang="en" altLang="zh-CN" sz="2400" dirty="0"/>
              <a:t> The Basis(m) naturally holds. For </a:t>
            </a:r>
            <a:r>
              <a:rPr kumimoji="1" lang="en" altLang="zh-CN" sz="2400" dirty="0" err="1"/>
              <a:t>NullAvoid</a:t>
            </a:r>
            <a:r>
              <a:rPr kumimoji="1" lang="en" altLang="zh-CN" sz="2400" dirty="0"/>
              <a:t>(m):</a:t>
            </a:r>
            <a:endParaRPr kumimoji="1"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8EFAC9-5B9A-5C44-B985-2DAB543C4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2807575"/>
            <a:ext cx="8142233" cy="8570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3E61F5-D67D-6449-987B-734E67796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52" y="3661642"/>
            <a:ext cx="9680027" cy="28312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F81667-A138-7D42-BAB7-D0EC995413EB}"/>
              </a:ext>
            </a:extLst>
          </p:cNvPr>
          <p:cNvSpPr txBox="1"/>
          <p:nvPr/>
        </p:nvSpPr>
        <p:spPr>
          <a:xfrm>
            <a:off x="10186655" y="5408619"/>
            <a:ext cx="1839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/>
              <a:t>tools of measure theory needed for rigor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41366C-1EAF-2743-B7DD-683CD6ADC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864" y="299298"/>
            <a:ext cx="38989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18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A6431-9BDC-0C46-8B33-FF41C107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Moments(m)</a:t>
            </a:r>
            <a:endParaRPr kumimoji="1" lang="zh-CN" altLang="en-US" sz="40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40692B0-F7F4-7341-8F33-916672FC3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889" y="1940285"/>
            <a:ext cx="8772802" cy="387532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6732DF-306B-4B47-A42C-015FF6CD9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47" y="5746390"/>
            <a:ext cx="10046044" cy="1111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77B591D-9F3E-8D41-AC1C-0A978A0BF824}"/>
                  </a:ext>
                </a:extLst>
              </p:cNvPr>
              <p:cNvSpPr txBox="1"/>
              <p:nvPr/>
            </p:nvSpPr>
            <p:spPr>
              <a:xfrm>
                <a:off x="1187771" y="1570953"/>
                <a:ext cx="8471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800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dirty="0"/>
                  <a:t>, Moments(m) trivially holds by Basis(m). Now we consider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77B591D-9F3E-8D41-AC1C-0A978A0BF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771" y="1570953"/>
                <a:ext cx="8471236" cy="369332"/>
              </a:xfrm>
              <a:prstGeom prst="rect">
                <a:avLst/>
              </a:prstGeom>
              <a:blipFill>
                <a:blip r:embed="rId4"/>
                <a:stretch>
                  <a:fillRect l="-599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273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6997B-BBA6-5040-BB59-618DCFA0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 -&gt; 0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CBCA1B3-5060-074E-9C7B-6E1936E24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1671" y="1453186"/>
            <a:ext cx="6159062" cy="173795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FE42F7-A818-6D4D-AB89-B989E766B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141" y="513557"/>
            <a:ext cx="7493000" cy="1028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BB9E314-5327-2C48-81EA-D3D9619B2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790" y="3235217"/>
            <a:ext cx="5409762" cy="362278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5903F1C-80DC-A645-982F-06935497DF7A}"/>
              </a:ext>
            </a:extLst>
          </p:cNvPr>
          <p:cNvSpPr/>
          <p:nvPr/>
        </p:nvSpPr>
        <p:spPr>
          <a:xfrm>
            <a:off x="838200" y="3130113"/>
            <a:ext cx="10260724" cy="148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8079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0366B-84B7-3442-AA78-568D7D04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 -&gt; 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A2D519-4892-1D47-B773-14F7BECCF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3109"/>
            <a:ext cx="10515600" cy="130435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We prove this by bounding moments of A, by </a:t>
            </a:r>
            <a:r>
              <a:rPr kumimoji="1" lang="en-US" altLang="zh-CN" dirty="0" err="1"/>
              <a:t>Borel-Contelli</a:t>
            </a:r>
            <a:r>
              <a:rPr kumimoji="1" lang="en-US" altLang="zh-CN" dirty="0"/>
              <a:t> Lemma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8FE7AA-B7AA-C44E-95F9-72F1C73C9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4197460"/>
            <a:ext cx="9779000" cy="2247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4A1FB7-D817-E345-8E9E-DD46B9CE2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50" y="558006"/>
            <a:ext cx="6794500" cy="9398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402769A-B365-7F43-ADD7-D9FC413B3049}"/>
              </a:ext>
            </a:extLst>
          </p:cNvPr>
          <p:cNvSpPr/>
          <p:nvPr/>
        </p:nvSpPr>
        <p:spPr>
          <a:xfrm>
            <a:off x="2659117" y="4887310"/>
            <a:ext cx="1755227" cy="840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00F0020-A971-3544-B867-3679B4DE7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550" y="1855528"/>
            <a:ext cx="4381500" cy="1079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8DDDEFB-A8D1-CD4B-8C11-0879581CE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426" y="1402296"/>
            <a:ext cx="51689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59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854923-E7E2-594A-BFF4-BBAAFB7F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 -&gt; 0 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F6E8973-7F76-DF4D-AD61-6AC563CEF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4303" y="1813719"/>
            <a:ext cx="6540500" cy="2552700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8DFBA4-E6CB-D845-81C0-E6B888ABC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570" y="488156"/>
            <a:ext cx="4381500" cy="1079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814FC9F-2160-EE47-A05E-61770E584105}"/>
              </a:ext>
            </a:extLst>
          </p:cNvPr>
          <p:cNvSpPr txBox="1"/>
          <p:nvPr/>
        </p:nvSpPr>
        <p:spPr>
          <a:xfrm>
            <a:off x="1324303" y="1567656"/>
            <a:ext cx="634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/>
              <a:t>Note that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28A787-02CF-1A48-9F38-3BE5363894D2}"/>
              </a:ext>
            </a:extLst>
          </p:cNvPr>
          <p:cNvSpPr txBox="1"/>
          <p:nvPr/>
        </p:nvSpPr>
        <p:spPr>
          <a:xfrm>
            <a:off x="1324302" y="4489450"/>
            <a:ext cx="7532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/>
              <a:t>We only need to show last term of RHS at last line is bounded in n.</a:t>
            </a:r>
          </a:p>
          <a:p>
            <a:pPr algn="l"/>
            <a:r>
              <a:rPr kumimoji="1" lang="en-US" altLang="zh-CN" dirty="0"/>
              <a:t>Skip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6747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DA26C0-7112-6D45-90F6-F80A247C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 -&gt; 0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3ECAF64-8BBE-B04E-9BE8-36483461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382" y="502444"/>
            <a:ext cx="9055100" cy="901700"/>
          </a:xfr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1A5A1FE-212A-E44E-B8D1-2349CFD5C6C4}"/>
              </a:ext>
            </a:extLst>
          </p:cNvPr>
          <p:cNvSpPr txBox="1">
            <a:spLocks/>
          </p:cNvSpPr>
          <p:nvPr/>
        </p:nvSpPr>
        <p:spPr>
          <a:xfrm>
            <a:off x="838200" y="1334596"/>
            <a:ext cx="10515600" cy="130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sz="2400" dirty="0"/>
              <a:t>Basically, we prove this by showing the function is continuous </a:t>
            </a:r>
            <a:r>
              <a:rPr kumimoji="1" lang="en-US" altLang="zh-CN" sz="2400" dirty="0" err="1"/>
              <a:t>w.r.t.</a:t>
            </a:r>
            <a:r>
              <a:rPr kumimoji="1" lang="en-US" altLang="zh-CN" sz="2400" dirty="0"/>
              <a:t> w_\alpha and \sigma, then w -&gt; \ring{w} implies B -&gt; 0.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6577D3-FBBC-ED4E-9671-5F5FEA36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2116"/>
            <a:ext cx="5864773" cy="7664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AAAC30-7A5A-4141-ABEF-0F36A04E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910" y="3161264"/>
            <a:ext cx="8618483" cy="6671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0E098C-079F-184B-A727-989482FD4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86" y="3725132"/>
            <a:ext cx="10490200" cy="2971800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0A36B58-8B90-DB4A-93C3-AC335620289F}"/>
              </a:ext>
            </a:extLst>
          </p:cNvPr>
          <p:cNvSpPr txBox="1">
            <a:spLocks/>
          </p:cNvSpPr>
          <p:nvPr/>
        </p:nvSpPr>
        <p:spPr>
          <a:xfrm>
            <a:off x="838200" y="2760227"/>
            <a:ext cx="10515600" cy="130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sz="2400" dirty="0"/>
              <a:t>Below is for w_\alpha. we have similar argument  for \sigma.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CD7A98-146E-DA44-9D04-6A5F600D6ACD}"/>
              </a:ext>
            </a:extLst>
          </p:cNvPr>
          <p:cNvSpPr txBox="1"/>
          <p:nvPr/>
        </p:nvSpPr>
        <p:spPr>
          <a:xfrm>
            <a:off x="10016359" y="5729690"/>
            <a:ext cx="195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/>
              <a:t>Q.E.D </a:t>
            </a:r>
            <a:r>
              <a:rPr kumimoji="1" lang="en-US" altLang="zh-CN" dirty="0">
                <a:sym typeface="Wingdings" pitchFamily="2" charset="2"/>
              </a:rPr>
              <a:t>:)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2737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493810-3496-924E-9F1F-EC2CB68E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Main reference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1B0CEC-EA4E-2545-A160-FB9BAF6D5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400" dirty="0"/>
              <a:t>Matthews, A. G. D. G., Rowland, M., </a:t>
            </a:r>
            <a:r>
              <a:rPr lang="en" altLang="zh-CN" sz="2400" dirty="0" err="1"/>
              <a:t>Hron</a:t>
            </a:r>
            <a:r>
              <a:rPr lang="en" altLang="zh-CN" sz="2400" dirty="0"/>
              <a:t>, J., Turner, R. E., &amp; </a:t>
            </a:r>
            <a:r>
              <a:rPr lang="en" altLang="zh-CN" sz="2400" dirty="0" err="1"/>
              <a:t>Ghahramani</a:t>
            </a:r>
            <a:r>
              <a:rPr lang="en" altLang="zh-CN" sz="2400" dirty="0"/>
              <a:t>, Z. (2018). Gaussian process </a:t>
            </a:r>
            <a:r>
              <a:rPr lang="en" altLang="zh-CN" sz="2400" dirty="0" err="1"/>
              <a:t>behaviour</a:t>
            </a:r>
            <a:r>
              <a:rPr lang="en" altLang="zh-CN" sz="2400" dirty="0"/>
              <a:t> in wide deep neural networks. </a:t>
            </a:r>
            <a:r>
              <a:rPr lang="en" altLang="zh-CN" sz="2400" i="1" dirty="0" err="1"/>
              <a:t>arXiv</a:t>
            </a:r>
            <a:r>
              <a:rPr lang="en" altLang="zh-CN" sz="2400" i="1" dirty="0"/>
              <a:t> preprint arXiv:1804.11271</a:t>
            </a:r>
            <a:r>
              <a:rPr lang="en" altLang="zh-CN" sz="2400" dirty="0"/>
              <a:t>.</a:t>
            </a:r>
          </a:p>
          <a:p>
            <a:pPr marL="0" indent="0">
              <a:buNone/>
            </a:pPr>
            <a:r>
              <a:rPr lang="en" altLang="zh-CN" sz="2400" dirty="0" err="1"/>
              <a:t>Hayou</a:t>
            </a:r>
            <a:r>
              <a:rPr lang="en" altLang="zh-CN" sz="2400" dirty="0"/>
              <a:t>, S., &amp; Yang, G. (2023). Width and Depth Limits Commute in Residual Networks. </a:t>
            </a:r>
            <a:r>
              <a:rPr lang="en" altLang="zh-CN" sz="2400" i="1" dirty="0" err="1"/>
              <a:t>arXiv</a:t>
            </a:r>
            <a:r>
              <a:rPr lang="en" altLang="zh-CN" sz="2400" i="1" dirty="0"/>
              <a:t> preprint arXiv:2302.00453</a:t>
            </a:r>
            <a:r>
              <a:rPr lang="en" altLang="zh-CN" sz="2400" dirty="0"/>
              <a:t>.</a:t>
            </a:r>
          </a:p>
          <a:p>
            <a:pPr marL="0" indent="0">
              <a:buNone/>
            </a:pPr>
            <a:r>
              <a:rPr lang="en" altLang="zh-CN" sz="2400" dirty="0" err="1"/>
              <a:t>Noci</a:t>
            </a:r>
            <a:r>
              <a:rPr lang="en" altLang="zh-CN" sz="2400" dirty="0"/>
              <a:t>, L., Li, C., Li, M. B., He, B., Hofmann, T., Maddison, C., &amp; Roy, D. M. (2023). The shaped transformer: Attention models in the infinite depth-and-width limit. </a:t>
            </a:r>
            <a:r>
              <a:rPr lang="en" altLang="zh-CN" sz="2400" i="1" dirty="0" err="1"/>
              <a:t>arXiv</a:t>
            </a:r>
            <a:r>
              <a:rPr lang="en" altLang="zh-CN" sz="2400" i="1" dirty="0"/>
              <a:t> preprint arXiv:2306.17759</a:t>
            </a:r>
            <a:r>
              <a:rPr lang="en" altLang="zh-CN" sz="2400" dirty="0"/>
              <a:t>.</a:t>
            </a:r>
          </a:p>
          <a:p>
            <a:pPr marL="0" indent="0">
              <a:buNone/>
            </a:pPr>
            <a:r>
              <a:rPr lang="en" altLang="zh-CN" sz="2400" dirty="0"/>
              <a:t>Yang, G. (2019). Tensor Programs I: Wide Feedforward or Recurrent Neural Networks of Any Architecture are Gaussian Processes. </a:t>
            </a:r>
            <a:r>
              <a:rPr lang="en" altLang="zh-CN" sz="2400" i="1" dirty="0" err="1"/>
              <a:t>arXiv</a:t>
            </a:r>
            <a:r>
              <a:rPr lang="en" altLang="zh-CN" sz="2400" i="1" dirty="0"/>
              <a:t> preprint arXiv:1910.12478</a:t>
            </a:r>
            <a:r>
              <a:rPr lang="en" altLang="zh-CN" sz="2400" dirty="0"/>
              <a:t>.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69583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53A2D6-7A3B-1949-869D-50CA3C89E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56838"/>
            <a:ext cx="10363200" cy="1550619"/>
          </a:xfrm>
        </p:spPr>
        <p:txBody>
          <a:bodyPr>
            <a:normAutofit lnSpcReduction="10000"/>
          </a:bodyPr>
          <a:lstStyle/>
          <a:p>
            <a:r>
              <a:rPr kumimoji="1" lang="en-US" altLang="zh-CN" b="1" dirty="0"/>
              <a:t>Informally</a:t>
            </a:r>
            <a:r>
              <a:rPr kumimoji="1" lang="en-US" altLang="zh-CN" dirty="0"/>
              <a:t>(my definition): </a:t>
            </a:r>
            <a:r>
              <a:rPr kumimoji="1" lang="en-US" altLang="zh-CN" b="1" dirty="0"/>
              <a:t>initialization</a:t>
            </a:r>
            <a:r>
              <a:rPr kumimoji="1" lang="en-US" altLang="zh-CN" dirty="0"/>
              <a:t> contains initialization std, choice of nonlinearity, (non)learnable linear transformation (e.g., scalar multiplier, centering), even minor architecture modification, etc.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1F78E8-702F-DE4E-AC84-A199F8A3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199" y="2128237"/>
            <a:ext cx="8470900" cy="20320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813E05C-1D0D-8846-9A40-03E5C9D2A2FF}"/>
              </a:ext>
            </a:extLst>
          </p:cNvPr>
          <p:cNvSpPr txBox="1">
            <a:spLocks/>
          </p:cNvSpPr>
          <p:nvPr/>
        </p:nvSpPr>
        <p:spPr>
          <a:xfrm>
            <a:off x="990600" y="4297362"/>
            <a:ext cx="10515600" cy="203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Other implications (more exciting):</a:t>
            </a:r>
          </a:p>
          <a:p>
            <a:pPr lvl="1"/>
            <a:r>
              <a:rPr kumimoji="1" lang="en-US" altLang="zh-CN" dirty="0"/>
              <a:t>simplifying architecture</a:t>
            </a:r>
          </a:p>
          <a:p>
            <a:pPr lvl="1"/>
            <a:r>
              <a:rPr kumimoji="1" lang="en-US" altLang="zh-CN" dirty="0"/>
              <a:t>scaling up</a:t>
            </a:r>
          </a:p>
          <a:p>
            <a:pPr lvl="1"/>
            <a:r>
              <a:rPr kumimoji="1" lang="en-US" altLang="zh-CN" dirty="0"/>
              <a:t>hyperparameter transfer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EBC76B2-D7F5-B84A-A04A-FE90E76C6F91}"/>
              </a:ext>
            </a:extLst>
          </p:cNvPr>
          <p:cNvSpPr txBox="1">
            <a:spLocks/>
          </p:cNvSpPr>
          <p:nvPr/>
        </p:nvSpPr>
        <p:spPr>
          <a:xfrm>
            <a:off x="990600" y="1817649"/>
            <a:ext cx="10515600" cy="566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Some straightforward methods: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873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CBD73-E4B6-214A-B526-0AC8FD87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81" y="-3753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 err="1"/>
              <a:t>Downweighting</a:t>
            </a:r>
            <a:r>
              <a:rPr kumimoji="1" lang="en-US" altLang="zh-CN" sz="3600" dirty="0"/>
              <a:t> the residual branch</a:t>
            </a:r>
            <a:endParaRPr kumimoji="1" lang="zh-CN" altLang="en-US" sz="36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7E85633-7885-1744-ABAC-153F71229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128" y="1753369"/>
            <a:ext cx="3162402" cy="256472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E5E1B0-0816-3845-8ECA-B1E73D0CFF9F}"/>
              </a:ext>
            </a:extLst>
          </p:cNvPr>
          <p:cNvSpPr txBox="1"/>
          <p:nvPr/>
        </p:nvSpPr>
        <p:spPr>
          <a:xfrm>
            <a:off x="1307773" y="4318092"/>
            <a:ext cx="2888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SkipInit (De &amp; Smith, 2020)</a:t>
            </a:r>
          </a:p>
          <a:p>
            <a:r>
              <a:rPr kumimoji="1" lang="en-US" altLang="zh-CN" dirty="0"/>
              <a:t>Pre-BN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1909E9-D085-CF41-B9E3-D4C1AD845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317" y="958581"/>
            <a:ext cx="6851898" cy="20771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C88BAE6-6C14-8149-888D-7E1D66352D5B}"/>
              </a:ext>
            </a:extLst>
          </p:cNvPr>
          <p:cNvSpPr txBox="1"/>
          <p:nvPr/>
        </p:nvSpPr>
        <p:spPr>
          <a:xfrm>
            <a:off x="6948804" y="2999731"/>
            <a:ext cx="424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DeepNorm</a:t>
            </a:r>
            <a:r>
              <a:rPr kumimoji="1" lang="en-US" altLang="zh-CN" dirty="0"/>
              <a:t> (Wang et. al., 2022): Post-LN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4BAF36-28F1-CB47-BAA6-A7C8B4E1E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317" y="3439046"/>
            <a:ext cx="3981410" cy="8063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5309D24-2AAA-4E4F-A955-D81DC9E45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317" y="4153336"/>
            <a:ext cx="4246354" cy="203606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2E52B3F-C1FF-CC4B-A9BA-1514F3126D2E}"/>
              </a:ext>
            </a:extLst>
          </p:cNvPr>
          <p:cNvSpPr txBox="1"/>
          <p:nvPr/>
        </p:nvSpPr>
        <p:spPr>
          <a:xfrm>
            <a:off x="5841805" y="6189399"/>
            <a:ext cx="373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Stable </a:t>
            </a:r>
            <a:r>
              <a:rPr kumimoji="1" lang="en-US" altLang="zh-CN" dirty="0" err="1"/>
              <a:t>ResNet</a:t>
            </a:r>
            <a:r>
              <a:rPr kumimoji="1" lang="en-US" altLang="zh-CN" dirty="0"/>
              <a:t> (</a:t>
            </a:r>
            <a:r>
              <a:rPr kumimoji="1" lang="en-US" altLang="zh-CN" dirty="0" err="1"/>
              <a:t>Hayou</a:t>
            </a:r>
            <a:r>
              <a:rPr kumimoji="1" lang="en-US" altLang="zh-CN" dirty="0"/>
              <a:t> et. al., 2021)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132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801C2-EDA2-854D-8526-A9692439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Hyperparameter transfer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F96F3E0-1EBA-9444-8128-6F0B701A0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0158"/>
            <a:ext cx="6354337" cy="2463699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7953C4-4A13-704B-9132-1B370C28B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691" y="2592007"/>
            <a:ext cx="6998001" cy="25475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DA1EA6-0ACB-F245-9CD1-99197039B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883" y="3823857"/>
            <a:ext cx="8915485" cy="229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5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AE6C1-CC8B-6449-9624-FA491411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8A5E3F-8CF2-5645-AB6F-FAA22C621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0475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" altLang="zh-CN" dirty="0"/>
              <a:t>1. Background</a:t>
            </a:r>
          </a:p>
          <a:p>
            <a:pPr marL="0" indent="0">
              <a:buNone/>
            </a:pPr>
            <a:r>
              <a:rPr kumimoji="1" lang="en" altLang="zh-CN" b="1" dirty="0"/>
              <a:t>2. Main results</a:t>
            </a:r>
          </a:p>
          <a:p>
            <a:pPr lvl="1">
              <a:buFontTx/>
              <a:buChar char="-"/>
            </a:pPr>
            <a:r>
              <a:rPr kumimoji="1" lang="en" altLang="zh-CN" b="1" dirty="0"/>
              <a:t>what do we care about ? – pre-activation distribution &amp; neural covariance</a:t>
            </a:r>
          </a:p>
          <a:p>
            <a:pPr lvl="1">
              <a:buFontTx/>
              <a:buChar char="-"/>
            </a:pPr>
            <a:r>
              <a:rPr kumimoji="1" lang="en" altLang="zh-CN" b="1" dirty="0"/>
              <a:t>case on wide feed forward neural networks (MLP)</a:t>
            </a:r>
          </a:p>
          <a:p>
            <a:pPr lvl="1">
              <a:buFontTx/>
              <a:buChar char="-"/>
            </a:pPr>
            <a:r>
              <a:rPr kumimoji="1" lang="en" altLang="zh-CN" b="1" dirty="0"/>
              <a:t>case on wide and deep feed forward neural networks</a:t>
            </a:r>
          </a:p>
          <a:p>
            <a:pPr lvl="1">
              <a:buFontTx/>
              <a:buChar char="-"/>
            </a:pPr>
            <a:r>
              <a:rPr kumimoji="1" lang="en" altLang="zh-CN" b="1" dirty="0"/>
              <a:t>case on wide and deep residual networks</a:t>
            </a:r>
          </a:p>
          <a:p>
            <a:pPr marL="0" indent="0">
              <a:buNone/>
            </a:pPr>
            <a:r>
              <a:rPr kumimoji="1" lang="en" altLang="zh-CN" dirty="0"/>
              <a:t>3. Technical part</a:t>
            </a:r>
          </a:p>
        </p:txBody>
      </p:sp>
    </p:spTree>
    <p:extLst>
      <p:ext uri="{BB962C8B-B14F-4D97-AF65-F5344CB8AC3E}">
        <p14:creationId xmlns:p14="http://schemas.microsoft.com/office/powerpoint/2010/main" val="2453579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807E8D-008D-F049-B987-C28ACA79E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43" y="983215"/>
            <a:ext cx="6743700" cy="2463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701FEAC-5B1E-7149-8D4D-F36967F1B4E6}"/>
              </a:ext>
            </a:extLst>
          </p:cNvPr>
          <p:cNvSpPr txBox="1"/>
          <p:nvPr/>
        </p:nvSpPr>
        <p:spPr>
          <a:xfrm>
            <a:off x="2992245" y="942163"/>
            <a:ext cx="85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Input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EE1098-38A9-624E-B959-8D696B47E4EC}"/>
              </a:ext>
            </a:extLst>
          </p:cNvPr>
          <p:cNvSpPr txBox="1"/>
          <p:nvPr/>
        </p:nvSpPr>
        <p:spPr>
          <a:xfrm>
            <a:off x="3610209" y="545027"/>
            <a:ext cx="1832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pre-activation 1</a:t>
            </a:r>
            <a:endParaRPr kumimoji="1"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B174DD-BD72-C047-97A0-04490A43B81A}"/>
              </a:ext>
            </a:extLst>
          </p:cNvPr>
          <p:cNvSpPr txBox="1"/>
          <p:nvPr/>
        </p:nvSpPr>
        <p:spPr>
          <a:xfrm>
            <a:off x="4913507" y="545027"/>
            <a:ext cx="1832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activation 1</a:t>
            </a:r>
            <a:endParaRPr kumimoji="1"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9ED091-C196-2F42-A4FC-8DA38FC2571D}"/>
              </a:ext>
            </a:extLst>
          </p:cNvPr>
          <p:cNvSpPr txBox="1"/>
          <p:nvPr/>
        </p:nvSpPr>
        <p:spPr>
          <a:xfrm>
            <a:off x="6395923" y="545027"/>
            <a:ext cx="1832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pre-activation 2</a:t>
            </a:r>
            <a:endParaRPr kumimoji="1"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CBFCC1-F9B1-8549-ABE2-A343F745B4E9}"/>
              </a:ext>
            </a:extLst>
          </p:cNvPr>
          <p:cNvSpPr txBox="1"/>
          <p:nvPr/>
        </p:nvSpPr>
        <p:spPr>
          <a:xfrm>
            <a:off x="7903892" y="542728"/>
            <a:ext cx="1832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activation 2</a:t>
            </a:r>
            <a:endParaRPr kumimoji="1"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C830C2-19E6-6D41-A440-C7458F752E25}"/>
              </a:ext>
            </a:extLst>
          </p:cNvPr>
          <p:cNvSpPr txBox="1"/>
          <p:nvPr/>
        </p:nvSpPr>
        <p:spPr>
          <a:xfrm>
            <a:off x="8976732" y="939864"/>
            <a:ext cx="104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Output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5120082-A3CF-0C44-A198-19D9122A6518}"/>
                  </a:ext>
                </a:extLst>
              </p:cNvPr>
              <p:cNvSpPr txBox="1"/>
              <p:nvPr/>
            </p:nvSpPr>
            <p:spPr>
              <a:xfrm>
                <a:off x="1122556" y="5424527"/>
                <a:ext cx="107274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kumimoji="1" lang="en-US" altLang="zh-CN" dirty="0"/>
                  <a:t>What are the distribution of the pre-activations in the large width and/or large depth limit? 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zh-CN" dirty="0"/>
                  <a:t>What is limit of neural covariance when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en-US" altLang="zh-CN" dirty="0"/>
                  <a:t> comes to infinity?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5120082-A3CF-0C44-A198-19D9122A6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56" y="5424527"/>
                <a:ext cx="10727474" cy="646331"/>
              </a:xfrm>
              <a:prstGeom prst="rect">
                <a:avLst/>
              </a:prstGeom>
              <a:blipFill>
                <a:blip r:embed="rId3"/>
                <a:stretch>
                  <a:fillRect l="-355" t="-5769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5D3181D-96A3-8F4B-825D-464554C2BBEB}"/>
                  </a:ext>
                </a:extLst>
              </p:cNvPr>
              <p:cNvSpPr txBox="1"/>
              <p:nvPr/>
            </p:nvSpPr>
            <p:spPr>
              <a:xfrm>
                <a:off x="1170413" y="3307022"/>
                <a:ext cx="6628418" cy="19486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CN" dirty="0"/>
                  <a:t>For input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pre-activation:</a:t>
                </a: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neural covariance: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b="0" dirty="0"/>
                  <a:t>,  </a:t>
                </a:r>
                <a:r>
                  <a:rPr kumimoji="1" lang="en-US" altLang="zh-CN" dirty="0"/>
                  <a:t>neural correlation: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kumimoji="1" lang="en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p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p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</m:den>
                        </m:f>
                      </m:e>
                      <m:sup/>
                    </m:sSup>
                  </m:oMath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5D3181D-96A3-8F4B-825D-464554C2B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413" y="3307022"/>
                <a:ext cx="6628418" cy="1948675"/>
              </a:xfrm>
              <a:prstGeom prst="rect">
                <a:avLst/>
              </a:prstGeom>
              <a:blipFill>
                <a:blip r:embed="rId4"/>
                <a:stretch>
                  <a:fillRect l="-2107" t="-3896" b="-32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2D62FC61-AC74-F549-9852-31F278EDB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053" y="3876329"/>
            <a:ext cx="3924300" cy="927100"/>
          </a:xfrm>
          <a:prstGeom prst="rect">
            <a:avLst/>
          </a:prstGeom>
        </p:spPr>
      </p:pic>
      <p:sp>
        <p:nvSpPr>
          <p:cNvPr id="20" name="标题 1">
            <a:extLst>
              <a:ext uri="{FF2B5EF4-FFF2-40B4-BE49-F238E27FC236}">
                <a16:creationId xmlns:a16="http://schemas.microsoft.com/office/drawing/2014/main" id="{19BDFA93-42DB-F649-AB54-1FDDEAC4A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Model</a:t>
            </a:r>
            <a:endParaRPr kumimoji="1" lang="zh-CN" altLang="en-US" sz="40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679B9B9-140F-1D47-B520-01951BBED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796813"/>
            <a:ext cx="2213356" cy="96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4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3981</TotalTime>
  <Words>1805</Words>
  <Application>Microsoft Macintosh PowerPoint</Application>
  <PresentationFormat>宽屏</PresentationFormat>
  <Paragraphs>205</Paragraphs>
  <Slides>49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5" baseType="lpstr">
      <vt:lpstr>等线</vt:lpstr>
      <vt:lpstr>等线 Light</vt:lpstr>
      <vt:lpstr>Arial</vt:lpstr>
      <vt:lpstr>Cambria Math</vt:lpstr>
      <vt:lpstr>Symbol</vt:lpstr>
      <vt:lpstr>Office 主题​​</vt:lpstr>
      <vt:lpstr>Story at Initialization</vt:lpstr>
      <vt:lpstr>Outline</vt:lpstr>
      <vt:lpstr>Outline</vt:lpstr>
      <vt:lpstr>Background:</vt:lpstr>
      <vt:lpstr>PowerPoint 演示文稿</vt:lpstr>
      <vt:lpstr>Downweighting the residual branch</vt:lpstr>
      <vt:lpstr>Hyperparameter transfer</vt:lpstr>
      <vt:lpstr>Outline</vt:lpstr>
      <vt:lpstr>Model</vt:lpstr>
      <vt:lpstr>Heuristics: Wide MLP</vt:lpstr>
      <vt:lpstr>Heuristics: Wide MLP</vt:lpstr>
      <vt:lpstr>Heuristics: Wide MLP</vt:lpstr>
      <vt:lpstr>Wide MLP formal results (Matthews et. al., 2018)</vt:lpstr>
      <vt:lpstr>PowerPoint 演示文稿</vt:lpstr>
      <vt:lpstr>Neural cov./corr. at large depth: case for ReLU </vt:lpstr>
      <vt:lpstr>Takeaway 1: when width goes to infinity first</vt:lpstr>
      <vt:lpstr>When n, L go to infinity simultaneously</vt:lpstr>
      <vt:lpstr>When n, L go to infinity simultaneously</vt:lpstr>
      <vt:lpstr>For residual networks</vt:lpstr>
      <vt:lpstr>Option 1 (deterministic &amp; commutative limit)</vt:lpstr>
      <vt:lpstr>Option 2 (stochastic and non-commutative limit)</vt:lpstr>
      <vt:lpstr>Takeaway 2: when n, L go to infinity together</vt:lpstr>
      <vt:lpstr>Outline</vt:lpstr>
      <vt:lpstr>Netsor programs: definition</vt:lpstr>
      <vt:lpstr>Netsor programs: example</vt:lpstr>
      <vt:lpstr>PowerPoint 演示文稿</vt:lpstr>
      <vt:lpstr>Netsor programs: example</vt:lpstr>
      <vt:lpstr>Master Theorem: Preparation</vt:lpstr>
      <vt:lpstr>Master Theorem!</vt:lpstr>
      <vt:lpstr>Gaussian Process Behavior</vt:lpstr>
      <vt:lpstr>Proof of Master Theorem: Alternative</vt:lpstr>
      <vt:lpstr>Proof Sketch</vt:lpstr>
      <vt:lpstr>Proof Sketch</vt:lpstr>
      <vt:lpstr>Proof Sketch</vt:lpstr>
      <vt:lpstr>Base Case: Moment(input vars)</vt:lpstr>
      <vt:lpstr>Inductive Case: setup</vt:lpstr>
      <vt:lpstr>Inductive Case: setup</vt:lpstr>
      <vt:lpstr>Setup: Rank &amp; Zero Stability</vt:lpstr>
      <vt:lpstr>Setup: Zero Stability</vt:lpstr>
      <vt:lpstr>Setup: Rank Stability</vt:lpstr>
      <vt:lpstr>CoreSet(m): If σ ̇=0</vt:lpstr>
      <vt:lpstr>CoreSet(m): If σ ̇=0</vt:lpstr>
      <vt:lpstr>CoreSet(m): If σ ̇&gt;0</vt:lpstr>
      <vt:lpstr>Moments(m)</vt:lpstr>
      <vt:lpstr>C -&gt; 0</vt:lpstr>
      <vt:lpstr>A -&gt; 0</vt:lpstr>
      <vt:lpstr>A -&gt; 0 </vt:lpstr>
      <vt:lpstr>B -&gt; 0</vt:lpstr>
      <vt:lpstr>Main 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炳睿</dc:creator>
  <cp:lastModifiedBy>李 炳睿</cp:lastModifiedBy>
  <cp:revision>239</cp:revision>
  <dcterms:created xsi:type="dcterms:W3CDTF">2023-12-29T02:20:37Z</dcterms:created>
  <dcterms:modified xsi:type="dcterms:W3CDTF">2024-01-05T03:29:35Z</dcterms:modified>
</cp:coreProperties>
</file>